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4" r:id="rId2"/>
    <p:sldMasterId id="2147483761" r:id="rId3"/>
    <p:sldMasterId id="2147483795" r:id="rId4"/>
    <p:sldMasterId id="2147483807" r:id="rId5"/>
    <p:sldMasterId id="2147483944" r:id="rId6"/>
    <p:sldMasterId id="2147483965" r:id="rId7"/>
    <p:sldMasterId id="2147483978" r:id="rId8"/>
    <p:sldMasterId id="2147484117" r:id="rId9"/>
  </p:sldMasterIdLst>
  <p:notesMasterIdLst>
    <p:notesMasterId r:id="rId23"/>
  </p:notesMasterIdLst>
  <p:handoutMasterIdLst>
    <p:handoutMasterId r:id="rId24"/>
  </p:handoutMasterIdLst>
  <p:sldIdLst>
    <p:sldId id="640" r:id="rId10"/>
    <p:sldId id="706" r:id="rId11"/>
    <p:sldId id="707" r:id="rId12"/>
    <p:sldId id="708" r:id="rId13"/>
    <p:sldId id="709" r:id="rId14"/>
    <p:sldId id="710" r:id="rId15"/>
    <p:sldId id="711" r:id="rId16"/>
    <p:sldId id="713" r:id="rId17"/>
    <p:sldId id="712" r:id="rId18"/>
    <p:sldId id="672" r:id="rId19"/>
    <p:sldId id="700" r:id="rId20"/>
    <p:sldId id="704" r:id="rId21"/>
    <p:sldId id="698" r:id="rId22"/>
  </p:sldIdLst>
  <p:sldSz cx="9144000" cy="6858000" type="screen4x3"/>
  <p:notesSz cx="6807200" cy="9939338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0095C1"/>
    <a:srgbClr val="0E5F7E"/>
    <a:srgbClr val="0070C0"/>
    <a:srgbClr val="0E7D60"/>
    <a:srgbClr val="996600"/>
    <a:srgbClr val="666666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4" autoAdjust="0"/>
    <p:restoredTop sz="80817" autoAdjust="0"/>
  </p:normalViewPr>
  <p:slideViewPr>
    <p:cSldViewPr snapToGrid="0" snapToObjects="1">
      <p:cViewPr>
        <p:scale>
          <a:sx n="104" d="100"/>
          <a:sy n="104" d="100"/>
        </p:scale>
        <p:origin x="-96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40"/>
    </p:cViewPr>
  </p:sorterViewPr>
  <p:notesViewPr>
    <p:cSldViewPr snapToGrid="0" snapToObjects="1">
      <p:cViewPr varScale="1">
        <p:scale>
          <a:sx n="116" d="100"/>
          <a:sy n="116" d="100"/>
        </p:scale>
        <p:origin x="-2172" y="-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631D762-C83A-4E40-BD61-39226E7B8AF3}" type="datetime1">
              <a:rPr lang="en-AU" altLang="en-US"/>
              <a:pPr/>
              <a:t>22/03/2016</a:t>
            </a:fld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990713A-6F0D-4A3D-8237-F6EB69E055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4124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CBF4AE2-9735-457C-AC50-0D26F61F0078}" type="datetime1">
              <a:rPr lang="en-AU" altLang="en-US"/>
              <a:pPr/>
              <a:t>22/03/2016</a:t>
            </a:fld>
            <a:endParaRPr lang="en-AU" alt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9603DC3-0E4F-4B70-BBF8-6BFB1AEDA27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79891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03DC3-0E4F-4B70-BBF8-6BFB1AEDA27A}" type="slidenum">
              <a:rPr lang="en-AU" altLang="en-US" smtClean="0">
                <a:solidFill>
                  <a:prstClr val="black"/>
                </a:solidFill>
              </a:rPr>
              <a:pPr/>
              <a:t>1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1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03DC3-0E4F-4B70-BBF8-6BFB1AEDA27A}" type="slidenum">
              <a:rPr lang="en-AU" altLang="en-US" smtClean="0">
                <a:solidFill>
                  <a:prstClr val="black"/>
                </a:solidFill>
              </a:rPr>
              <a:pPr/>
              <a:t>13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1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4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4091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5856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882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47741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51374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400" y="1548000"/>
            <a:ext cx="6540602" cy="1470025"/>
          </a:xfrm>
        </p:spPr>
        <p:txBody>
          <a:bodyPr/>
          <a:lstStyle>
            <a:lvl1pPr>
              <a:defRPr>
                <a:solidFill>
                  <a:srgbClr val="D02124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400" y="3141133"/>
            <a:ext cx="6540602" cy="846667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31999" y="5832000"/>
            <a:ext cx="1800000" cy="900000"/>
          </a:xfrm>
        </p:spPr>
        <p:txBody>
          <a:bodyPr>
            <a:normAutofit/>
          </a:bodyPr>
          <a:lstStyle>
            <a:lvl1pPr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3877733"/>
            <a:ext cx="6540500" cy="533400"/>
          </a:xfrm>
        </p:spPr>
        <p:txBody>
          <a:bodyPr lIns="0" tIns="0" rIns="0" bIns="0" anchor="b">
            <a:normAutofit/>
          </a:bodyPr>
          <a:lstStyle>
            <a:lvl1pPr>
              <a:buNone/>
              <a:defRPr sz="1400"/>
            </a:lvl1pPr>
          </a:lstStyle>
          <a:p>
            <a:r>
              <a:rPr lang="en-AU" dirty="0" smtClean="0"/>
              <a:t>Click to edit Master subtitle style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592000" y="5832000"/>
            <a:ext cx="1800000" cy="900000"/>
          </a:xfrm>
        </p:spPr>
        <p:txBody>
          <a:bodyPr>
            <a:normAutofit/>
          </a:bodyPr>
          <a:lstStyle>
            <a:lvl1pPr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752000" y="5832000"/>
            <a:ext cx="1800000" cy="900000"/>
          </a:xfrm>
        </p:spPr>
        <p:txBody>
          <a:bodyPr>
            <a:normAutofit/>
          </a:bodyPr>
          <a:lstStyle>
            <a:lvl1pPr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6912000" y="5832000"/>
            <a:ext cx="1800000" cy="900000"/>
          </a:xfrm>
        </p:spPr>
        <p:txBody>
          <a:bodyPr>
            <a:normAutofit/>
          </a:bodyPr>
          <a:lstStyle>
            <a:lvl1pPr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42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2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36266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70197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4188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700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052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940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5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  <a:endParaRPr lang="en-AU" altLang="en-US" noProof="0" dirty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  <a:endParaRPr lang="en-AU" altLang="en-US" noProof="0" dirty="0" smtClean="0"/>
          </a:p>
        </p:txBody>
      </p:sp>
      <p:pic>
        <p:nvPicPr>
          <p:cNvPr id="18437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Access Development Trac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25" y="438149"/>
            <a:ext cx="50958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137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388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906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840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154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331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Group 29"/>
          <p:cNvGrpSpPr>
            <a:grpSpLocks/>
          </p:cNvGrpSpPr>
          <p:nvPr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1497" y="5940320"/>
              <a:ext cx="9158377" cy="9176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FFFFFF"/>
                </a:solidFill>
                <a:latin typeface="Calibri"/>
                <a:ea typeface="+mn-ea"/>
              </a:endParaRPr>
            </a:p>
          </p:txBody>
        </p:sp>
        <p:grpSp>
          <p:nvGrpSpPr>
            <p:cNvPr id="82948" name="Group 31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996231"/>
              <a:chOff x="1497" y="5500319"/>
              <a:chExt cx="9170984" cy="996231"/>
            </a:xfrm>
          </p:grpSpPr>
          <p:sp>
            <p:nvSpPr>
              <p:cNvPr id="42" name="Freeform 7"/>
              <p:cNvSpPr>
                <a:spLocks noEditPoints="1"/>
              </p:cNvSpPr>
              <p:nvPr userDrawn="1"/>
            </p:nvSpPr>
            <p:spPr bwMode="auto">
              <a:xfrm>
                <a:off x="1497" y="5563679"/>
                <a:ext cx="9170984" cy="932871"/>
              </a:xfrm>
              <a:custGeom>
                <a:avLst/>
                <a:gdLst>
                  <a:gd name="T0" fmla="*/ 2313 w 2880"/>
                  <a:gd name="T1" fmla="*/ 117 h 293"/>
                  <a:gd name="T2" fmla="*/ 0 w 2880"/>
                  <a:gd name="T3" fmla="*/ 117 h 293"/>
                  <a:gd name="T4" fmla="*/ 0 w 2880"/>
                  <a:gd name="T5" fmla="*/ 137 h 293"/>
                  <a:gd name="T6" fmla="*/ 2030 w 2880"/>
                  <a:gd name="T7" fmla="*/ 137 h 293"/>
                  <a:gd name="T8" fmla="*/ 2313 w 2880"/>
                  <a:gd name="T9" fmla="*/ 117 h 293"/>
                  <a:gd name="T10" fmla="*/ 2880 w 2880"/>
                  <a:gd name="T11" fmla="*/ 0 h 293"/>
                  <a:gd name="T12" fmla="*/ 2880 w 2880"/>
                  <a:gd name="T13" fmla="*/ 0 h 293"/>
                  <a:gd name="T14" fmla="*/ 2880 w 2880"/>
                  <a:gd name="T15" fmla="*/ 117 h 293"/>
                  <a:gd name="T16" fmla="*/ 2313 w 2880"/>
                  <a:gd name="T17" fmla="*/ 117 h 293"/>
                  <a:gd name="T18" fmla="*/ 2784 w 2880"/>
                  <a:gd name="T19" fmla="*/ 293 h 293"/>
                  <a:gd name="T20" fmla="*/ 2880 w 2880"/>
                  <a:gd name="T21" fmla="*/ 293 h 293"/>
                  <a:gd name="T22" fmla="*/ 2880 w 2880"/>
                  <a:gd name="T23" fmla="*/ 0 h 2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880"/>
                  <a:gd name="T37" fmla="*/ 0 h 293"/>
                  <a:gd name="T38" fmla="*/ 2880 w 2880"/>
                  <a:gd name="T39" fmla="*/ 293 h 29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880" h="293">
                    <a:moveTo>
                      <a:pt x="2313" y="117"/>
                    </a:move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030" y="137"/>
                      <a:pt x="2030" y="137"/>
                      <a:pt x="2030" y="137"/>
                    </a:cubicBezTo>
                    <a:cubicBezTo>
                      <a:pt x="2214" y="137"/>
                      <a:pt x="2274" y="132"/>
                      <a:pt x="2313" y="117"/>
                    </a:cubicBezTo>
                    <a:moveTo>
                      <a:pt x="288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2880" y="117"/>
                      <a:pt x="2880" y="117"/>
                      <a:pt x="2880" y="117"/>
                    </a:cubicBezTo>
                    <a:cubicBezTo>
                      <a:pt x="2313" y="117"/>
                      <a:pt x="2313" y="117"/>
                      <a:pt x="2313" y="117"/>
                    </a:cubicBezTo>
                    <a:cubicBezTo>
                      <a:pt x="2411" y="197"/>
                      <a:pt x="2542" y="293"/>
                      <a:pt x="2784" y="293"/>
                    </a:cubicBezTo>
                    <a:cubicBezTo>
                      <a:pt x="2842" y="293"/>
                      <a:pt x="2880" y="293"/>
                      <a:pt x="2880" y="293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rgbClr val="007F9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en-AU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45" name="Freeform 8"/>
              <p:cNvSpPr>
                <a:spLocks noEditPoints="1"/>
              </p:cNvSpPr>
              <p:nvPr userDrawn="1"/>
            </p:nvSpPr>
            <p:spPr bwMode="auto">
              <a:xfrm>
                <a:off x="1497" y="5500319"/>
                <a:ext cx="9170984" cy="435093"/>
              </a:xfrm>
              <a:custGeom>
                <a:avLst/>
                <a:gdLst/>
                <a:ahLst/>
                <a:cxnLst>
                  <a:cxn ang="0">
                    <a:pos x="2880" y="20"/>
                  </a:cxn>
                  <a:cxn ang="0">
                    <a:pos x="2789" y="20"/>
                  </a:cxn>
                  <a:cxn ang="0">
                    <a:pos x="2313" y="137"/>
                  </a:cxn>
                  <a:cxn ang="0">
                    <a:pos x="2313" y="137"/>
                  </a:cxn>
                  <a:cxn ang="0">
                    <a:pos x="2880" y="137"/>
                  </a:cxn>
                  <a:cxn ang="0">
                    <a:pos x="2880" y="20"/>
                  </a:cxn>
                  <a:cxn ang="0">
                    <a:pos x="1860" y="0"/>
                  </a:cxn>
                  <a:cxn ang="0">
                    <a:pos x="0" y="0"/>
                  </a:cxn>
                  <a:cxn ang="0">
                    <a:pos x="0" y="137"/>
                  </a:cxn>
                  <a:cxn ang="0">
                    <a:pos x="2313" y="137"/>
                  </a:cxn>
                  <a:cxn ang="0">
                    <a:pos x="2313" y="137"/>
                  </a:cxn>
                  <a:cxn ang="0">
                    <a:pos x="2313" y="137"/>
                  </a:cxn>
                  <a:cxn ang="0">
                    <a:pos x="2313" y="137"/>
                  </a:cxn>
                  <a:cxn ang="0">
                    <a:pos x="1860" y="0"/>
                  </a:cxn>
                </a:cxnLst>
                <a:rect l="0" t="0" r="r" b="b"/>
                <a:pathLst>
                  <a:path w="2880" h="137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880" y="137"/>
                      <a:pt x="2880" y="137"/>
                      <a:pt x="2880" y="137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6" name="Freeform 9"/>
              <p:cNvSpPr>
                <a:spLocks/>
              </p:cNvSpPr>
              <p:nvPr userDrawn="1"/>
            </p:nvSpPr>
            <p:spPr bwMode="auto">
              <a:xfrm>
                <a:off x="1497" y="5563836"/>
                <a:ext cx="7365998" cy="431917"/>
              </a:xfrm>
              <a:custGeom>
                <a:avLst/>
                <a:gdLst/>
                <a:ahLst/>
                <a:cxnLst>
                  <a:cxn ang="0">
                    <a:pos x="2313" y="117"/>
                  </a:cxn>
                  <a:cxn ang="0">
                    <a:pos x="1860" y="0"/>
                  </a:cxn>
                  <a:cxn ang="0">
                    <a:pos x="0" y="0"/>
                  </a:cxn>
                  <a:cxn ang="0">
                    <a:pos x="0" y="136"/>
                  </a:cxn>
                  <a:cxn ang="0">
                    <a:pos x="2030" y="136"/>
                  </a:cxn>
                  <a:cxn ang="0">
                    <a:pos x="2313" y="117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7" name="Freeform 10"/>
              <p:cNvSpPr>
                <a:spLocks/>
              </p:cNvSpPr>
              <p:nvPr userDrawn="1"/>
            </p:nvSpPr>
            <p:spPr bwMode="auto">
              <a:xfrm>
                <a:off x="7367495" y="5563836"/>
                <a:ext cx="1804986" cy="868598"/>
              </a:xfrm>
              <a:custGeom>
                <a:avLst/>
                <a:gdLst/>
                <a:ahLst/>
                <a:cxnLst>
                  <a:cxn ang="0">
                    <a:pos x="476" y="0"/>
                  </a:cxn>
                  <a:cxn ang="0">
                    <a:pos x="0" y="117"/>
                  </a:cxn>
                  <a:cxn ang="0">
                    <a:pos x="471" y="273"/>
                  </a:cxn>
                  <a:cxn ang="0">
                    <a:pos x="567" y="273"/>
                  </a:cxn>
                  <a:cxn ang="0">
                    <a:pos x="567" y="0"/>
                  </a:cxn>
                  <a:cxn ang="0">
                    <a:pos x="476" y="0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  <p:pic>
          <p:nvPicPr>
            <p:cNvPr id="8295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0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</p:grpSp>
      <p:sp>
        <p:nvSpPr>
          <p:cNvPr id="82955" name="Title Placeholder 1"/>
          <p:cNvSpPr>
            <a:spLocks noGrp="1"/>
          </p:cNvSpPr>
          <p:nvPr>
            <p:ph type="ctrTitle"/>
          </p:nvPr>
        </p:nvSpPr>
        <p:spPr>
          <a:xfrm>
            <a:off x="358775" y="3105150"/>
            <a:ext cx="8461375" cy="109696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82956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4257675"/>
            <a:ext cx="8461375" cy="396875"/>
          </a:xfrm>
        </p:spPr>
        <p:txBody>
          <a:bodyPr/>
          <a:lstStyle>
            <a:lvl1pPr marL="0" indent="0">
              <a:buFont typeface="Arial" charset="0"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89507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93179-4E83-401A-9173-23FDB494BA6F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17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93433-EE6D-4C99-BAFE-C6E5BCEFC7D4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609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154488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268413"/>
            <a:ext cx="4154487" cy="4573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96A91-1A3F-4341-A317-B5A6AA6A9EC1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0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ccess Development Tra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6155583"/>
            <a:ext cx="3416300" cy="7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61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0CDA1-A27C-41D3-A629-1682B9562336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8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0006B-7B45-480E-B38D-16E69D7EBE28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4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7E199-B255-406E-BE83-4C1260CB8DC8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147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93418-3FAB-4B50-B3B7-826C836D0BB8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99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8E233-69F6-4A1B-81D8-CE56B888AA8C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56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0E2BE0-379B-4273-8120-57A2F44FAE67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03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4638"/>
            <a:ext cx="2114550" cy="5567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274638"/>
            <a:ext cx="6194425" cy="5567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A898-F238-4BE9-AEEB-61FC71AAA48E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r>
              <a:rPr lang="en-AU">
                <a:solidFill>
                  <a:srgbClr val="FFFFFF"/>
                </a:solidFill>
              </a:rPr>
              <a:t>  |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20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536172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379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64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1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2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4122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0623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204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708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976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421708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47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41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9772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73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744663"/>
            <a:ext cx="42418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663"/>
            <a:ext cx="4243388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741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2560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4419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1879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9644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9078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6373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1690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05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440920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22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82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1774825"/>
            <a:ext cx="3409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850" y="1774825"/>
            <a:ext cx="3409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5020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17268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0403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908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046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3899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9406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43725" y="349250"/>
            <a:ext cx="1743075" cy="5951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349250"/>
            <a:ext cx="5076825" cy="5951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75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8910066"/>
              </p:ext>
            </p:extLst>
          </p:nvPr>
        </p:nvGraphicFramePr>
        <p:xfrm>
          <a:off x="2222585" y="1989186"/>
          <a:ext cx="5419724" cy="385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884863"/>
                <a:gridCol w="2534861"/>
              </a:tblGrid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Heading	</a:t>
                      </a:r>
                      <a:endParaRPr kumimoji="0" lang="en-A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nn-NO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Heding</a:t>
                      </a:r>
                    </a:p>
                  </a:txBody>
                  <a:tcPr horzOverflow="overflow">
                    <a:solidFill>
                      <a:schemeClr val="accent2"/>
                    </a:solidFill>
                  </a:tcPr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000"/>
                          </a:solidFill>
                          <a:effectLst/>
                        </a:rPr>
                        <a:t>text</a:t>
                      </a: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nn-NO" sz="12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000"/>
                          </a:solidFill>
                          <a:effectLst/>
                        </a:rPr>
                        <a:t>text</a:t>
                      </a: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nn-NO" sz="12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</a:endParaRP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nn-NO" sz="12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</a:endParaRP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nn-NO" sz="12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</a:endParaRP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nn-NO" sz="12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</a:endParaRP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  <a:tr h="481500"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286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01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66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985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248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725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9786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762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2641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83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480" y="274638"/>
            <a:ext cx="476252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253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733550"/>
            <a:ext cx="9144000" cy="5124450"/>
          </a:xfrm>
          <a:prstGeom prst="rect">
            <a:avLst/>
          </a:prstGeom>
          <a:solidFill>
            <a:srgbClr val="0E5F7E"/>
          </a:solidFill>
          <a:ln>
            <a:solidFill>
              <a:srgbClr val="0E5F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93"/>
          <p:cNvSpPr txBox="1">
            <a:spLocks/>
          </p:cNvSpPr>
          <p:nvPr userDrawn="1"/>
        </p:nvSpPr>
        <p:spPr bwMode="auto">
          <a:xfrm>
            <a:off x="1933575" y="1968499"/>
            <a:ext cx="650557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t" hangingPunct="1">
              <a:spcBef>
                <a:spcPct val="30000"/>
              </a:spcBef>
              <a:spcAft>
                <a:spcPct val="30000"/>
              </a:spcAft>
              <a:buFontTx/>
              <a:buNone/>
              <a:defRPr sz="24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1" fontAlgn="t" hangingPunct="1">
              <a:spcBef>
                <a:spcPct val="15000"/>
              </a:spcBef>
              <a:spcAft>
                <a:spcPct val="15000"/>
              </a:spcAft>
              <a:buFont typeface="Arial"/>
              <a:buChar char="•"/>
              <a:defRPr sz="24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1" fontAlgn="t" hangingPunct="1">
              <a:spcBef>
                <a:spcPct val="15000"/>
              </a:spcBef>
              <a:spcAft>
                <a:spcPct val="15000"/>
              </a:spcAft>
              <a:buFont typeface="Lucida Grande"/>
              <a:buChar char="−"/>
              <a:defRPr sz="24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1" fontAlgn="t" hangingPunct="1">
              <a:spcBef>
                <a:spcPct val="15000"/>
              </a:spcBef>
              <a:spcAft>
                <a:spcPct val="15000"/>
              </a:spcAft>
              <a:buChar char="–"/>
              <a:defRPr sz="24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161599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52600" y="1773238"/>
            <a:ext cx="6934200" cy="4751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32170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7773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8D86E05-D79D-4E91-A393-8D978E9E7133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1B12CC21-2DFE-43EB-B914-7F6D91FC4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73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2FFC1D5-97A6-4896-B419-F1882885DA7D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50C5E8C-2250-40C1-8965-2E613E480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66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2C5F01BE-D947-4AC2-AC42-8DC1410DC615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34BAB70-1832-472B-98CA-285FB3525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84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12FF4A9-D571-4BFC-AC11-5BF8430C8CDB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A591060-BE41-4845-AA7E-1244F025D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428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2D7395C-F64F-447F-AE95-059B184D5335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389ADA9-B3CF-4476-B1C5-E3C2C9F3F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108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6D558A0D-68D7-407B-A92F-C5DE59E357A1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795C52E-98C8-4E7E-8366-B9A7371CB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0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64471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4C82D8C2-8DD6-4CB1-A93F-9772D1C7D9FE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43953FF1-44E9-4ABC-8353-D048FC0F0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1743074"/>
            <a:ext cx="9144000" cy="4714876"/>
          </a:xfrm>
          <a:prstGeom prst="rect">
            <a:avLst/>
          </a:prstGeom>
          <a:solidFill>
            <a:srgbClr val="E2F1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0789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406DD9DF-A508-468F-BC9B-4A883105BB72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07F138A-FA77-4380-9800-6A5C93211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005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1045CBF8-96E3-428E-B8CC-882079E66F67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FAFFE57F-A28B-44F8-B894-A4EB395AB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205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DEF9919-23F0-423D-9D44-E96D183B046F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85000"/>
              </a:lnSpc>
              <a:defRPr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F706155D-2539-425D-9439-72F07DDD0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271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4313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2600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8742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9416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9708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51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13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AU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44" r:id="rId3"/>
    <p:sldLayoutId id="2147483743" r:id="rId4"/>
    <p:sldLayoutId id="2147483742" r:id="rId5"/>
    <p:sldLayoutId id="2147483741" r:id="rId6"/>
    <p:sldLayoutId id="2147483759" r:id="rId7"/>
    <p:sldLayoutId id="2147483758" r:id="rId8"/>
    <p:sldLayoutId id="2147483757" r:id="rId9"/>
    <p:sldLayoutId id="2147483739" r:id="rId10"/>
    <p:sldLayoutId id="2147483738" r:id="rId11"/>
    <p:sldLayoutId id="2147483737" r:id="rId12"/>
    <p:sldLayoutId id="2147483736" r:id="rId13"/>
    <p:sldLayoutId id="2147483735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010000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010000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010000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010000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  <a:p>
            <a:pPr lvl="4"/>
            <a:r>
              <a:rPr lang="en-AU" alt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rgbClr val="01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itchFamily="18" charset="2"/>
        <a:buChar char="·"/>
        <a:defRPr sz="2400">
          <a:solidFill>
            <a:srgbClr val="01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pic>
          <p:nvPicPr>
            <p:cNvPr id="81932" name="Picture 78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33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sp>
        <p:nvSpPr>
          <p:cNvPr id="819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 defTabSz="914400"/>
            <a:r>
              <a:rPr lang="en-AU">
                <a:ea typeface="+mn-ea"/>
              </a:rPr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914400">
              <a:defRPr/>
            </a:pPr>
            <a:fld id="{DC646B17-0847-4B84-8AEB-5C3D3FB7E711}" type="slidenum">
              <a:rPr lang="en-AU">
                <a:solidFill>
                  <a:srgbClr val="FFFFFF"/>
                </a:solidFill>
                <a:ea typeface="+mn-ea"/>
              </a:rPr>
              <a:pPr defTabSz="914400">
                <a:defRPr/>
              </a:pPr>
              <a:t>‹#›</a:t>
            </a:fld>
            <a:r>
              <a:rPr lang="en-AU" dirty="0">
                <a:solidFill>
                  <a:srgbClr val="FFFFFF"/>
                </a:solidFill>
                <a:ea typeface="+mn-ea"/>
              </a:rPr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127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9pPr>
    </p:titleStyle>
    <p:bodyStyle>
      <a:lvl1pPr marL="2159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6477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8636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0795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>
          <a:solidFill>
            <a:schemeClr val="tx1"/>
          </a:solidFill>
          <a:latin typeface="+mn-lt"/>
        </a:defRPr>
      </a:lvl5pPr>
      <a:lvl6pPr marL="15367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>
          <a:solidFill>
            <a:schemeClr val="tx1"/>
          </a:solidFill>
          <a:latin typeface="+mn-lt"/>
        </a:defRPr>
      </a:lvl6pPr>
      <a:lvl7pPr marL="19939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>
          <a:solidFill>
            <a:schemeClr val="tx1"/>
          </a:solidFill>
          <a:latin typeface="+mn-lt"/>
        </a:defRPr>
      </a:lvl7pPr>
      <a:lvl8pPr marL="24511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>
          <a:solidFill>
            <a:schemeClr val="tx1"/>
          </a:solidFill>
          <a:latin typeface="+mn-lt"/>
        </a:defRPr>
      </a:lvl8pPr>
      <a:lvl9pPr marL="2908300" indent="-215900" algn="l" rtl="0" fontAlgn="base">
        <a:lnSpc>
          <a:spcPct val="90000"/>
        </a:lnSpc>
        <a:spcBef>
          <a:spcPts val="600"/>
        </a:spcBef>
        <a:spcAft>
          <a:spcPct val="0"/>
        </a:spcAft>
        <a:buFont typeface="Calibri" pitchFamily="34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17700" y="274638"/>
            <a:ext cx="69961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4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 descr="image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0"/>
            <a:ext cx="12525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8" descr="image3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0"/>
            <a:ext cx="125253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 descr="image2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0"/>
            <a:ext cx="1252538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7" descr="logo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03400" y="274638"/>
            <a:ext cx="33178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20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744663"/>
            <a:ext cx="8637588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439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t" hangingPunct="0">
        <a:spcBef>
          <a:spcPct val="30000"/>
        </a:spcBef>
        <a:spcAft>
          <a:spcPct val="30000"/>
        </a:spcAft>
        <a:buChar char="•"/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1714500" y="349250"/>
            <a:ext cx="6972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14500" y="1774825"/>
            <a:ext cx="6972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323850" y="6551613"/>
            <a:ext cx="2894013" cy="23018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000">
                <a:solidFill>
                  <a:schemeClr val="tx2"/>
                </a:solidFill>
              </a:defRPr>
            </a:lvl1pPr>
          </a:lstStyle>
          <a:p>
            <a:pPr defTabSz="914400">
              <a:defRPr/>
            </a:pPr>
            <a:r>
              <a:rPr lang="en-GB" dirty="0" smtClean="0">
                <a:solidFill>
                  <a:srgbClr val="000000"/>
                </a:solidFill>
                <a:ea typeface="ＭＳ Ｐゴシック" charset="0"/>
              </a:rPr>
              <a:t>© Crown copyright   Met Office</a:t>
            </a:r>
            <a:endParaRPr lang="en-GB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2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1714500" y="349250"/>
            <a:ext cx="6972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14500" y="1774825"/>
            <a:ext cx="6972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323850" y="6551613"/>
            <a:ext cx="2894013" cy="23018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000">
                <a:solidFill>
                  <a:schemeClr val="tx2"/>
                </a:solidFill>
              </a:defRPr>
            </a:lvl1pPr>
          </a:lstStyle>
          <a:p>
            <a:pPr defTabSz="914400">
              <a:defRPr/>
            </a:pPr>
            <a:r>
              <a:rPr lang="en-GB" dirty="0" smtClean="0">
                <a:solidFill>
                  <a:srgbClr val="000000"/>
                </a:solidFill>
                <a:ea typeface="ＭＳ Ｐゴシック" charset="0"/>
                <a:cs typeface="Arial" pitchFamily="34" charset="0"/>
              </a:rPr>
              <a:t>© Crown copyright   Met Office</a:t>
            </a:r>
            <a:endParaRPr lang="en-GB" dirty="0">
              <a:solidFill>
                <a:srgbClr val="000000"/>
              </a:solidFill>
              <a:ea typeface="ＭＳ Ｐゴシック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8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8083BD9B-D87E-43F3-BF47-222D4D4E5C28}" type="datetimeFigureOut">
              <a:rPr lang="en-US"/>
              <a:pPr defTabSz="914400">
                <a:defRPr/>
              </a:pPr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charset="0"/>
                <a:cs typeface="Arial" pitchFamily="34" charset="0"/>
              </a:defRPr>
            </a:lvl1pPr>
          </a:lstStyle>
          <a:p>
            <a:pPr defTabSz="914400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1F54A868-3B70-4650-954B-E054364C716F}" type="slidenum">
              <a:rPr lang="en-US"/>
              <a:pPr defTabSz="9144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1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  <a:p>
            <a:pPr lvl="4"/>
            <a:r>
              <a:rPr lang="en-AU" alt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944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  <p:sldLayoutId id="2147484129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rgbClr val="01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itchFamily="18" charset="2"/>
        <a:buChar char="·"/>
        <a:defRPr sz="2400">
          <a:solidFill>
            <a:srgbClr val="01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1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ci.org.au/data-collections/data-services-and-access/" TargetMode="External"/><Relationship Id="rId2" Type="http://schemas.openxmlformats.org/officeDocument/2006/relationships/hyperlink" Target="https://www.rds.edu.a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p.nci.org.au/" TargetMode="External"/><Relationship Id="rId5" Type="http://schemas.openxmlformats.org/officeDocument/2006/relationships/hyperlink" Target="http://geonetwork.nci.org.au/" TargetMode="External"/><Relationship Id="rId4" Type="http://schemas.openxmlformats.org/officeDocument/2006/relationships/hyperlink" Target="http://nci.org.au/data-collections/data-collection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eonetwork.nci.org.au/geonetwork/srv/eng/catalog.search#/metadata/f5670_3926_7902_7643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/>
          </p:nvPr>
        </p:nvSpPr>
        <p:spPr>
          <a:xfrm>
            <a:off x="614363" y="1874729"/>
            <a:ext cx="7916862" cy="719138"/>
          </a:xfrm>
        </p:spPr>
        <p:txBody>
          <a:bodyPr/>
          <a:lstStyle/>
          <a:p>
            <a:r>
              <a:rPr lang="en-US" sz="2800" dirty="0" smtClean="0"/>
              <a:t>Introduction to RDS Datasets</a:t>
            </a:r>
            <a:endParaRPr lang="en-AU" sz="2800" dirty="0"/>
          </a:p>
        </p:txBody>
      </p:sp>
      <p:sp>
        <p:nvSpPr>
          <p:cNvPr id="64519" name="Rectangle 7"/>
          <p:cNvSpPr>
            <a:spLocks noGrp="1"/>
          </p:cNvSpPr>
          <p:nvPr>
            <p:ph type="subTitle" idx="1"/>
          </p:nvPr>
        </p:nvSpPr>
        <p:spPr>
          <a:xfrm>
            <a:off x="614363" y="3215640"/>
            <a:ext cx="5954077" cy="14325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altLang="en-US" sz="2400" dirty="0" smtClean="0"/>
              <a:t>Robin Bowen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altLang="en-US" sz="2400" dirty="0" smtClean="0"/>
              <a:t>Earth Systems Modelling Program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altLang="en-US" sz="2400" dirty="0" smtClean="0"/>
              <a:t>Bureau of Meteorology</a:t>
            </a: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8969" y="5573547"/>
            <a:ext cx="475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666666"/>
                </a:solidFill>
              </a:rPr>
              <a:t>ACCESS User Training Course</a:t>
            </a:r>
          </a:p>
          <a:p>
            <a:r>
              <a:rPr lang="en-AU" dirty="0" smtClean="0">
                <a:solidFill>
                  <a:srgbClr val="666666"/>
                </a:solidFill>
              </a:rPr>
              <a:t>Melbourne, 21-24 March 2016</a:t>
            </a:r>
            <a:endParaRPr lang="en-AU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000" y="1764792"/>
            <a:ext cx="8637588" cy="4391309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2900" dirty="0" smtClean="0"/>
              <a:t>RDS: Research </a:t>
            </a:r>
            <a:r>
              <a:rPr lang="en-US" sz="2900" dirty="0"/>
              <a:t>Data Services </a:t>
            </a:r>
            <a:r>
              <a:rPr lang="en-US" sz="2900" dirty="0" smtClean="0"/>
              <a:t>project</a:t>
            </a:r>
          </a:p>
          <a:p>
            <a:pPr lvl="0"/>
            <a:r>
              <a:rPr lang="en-US" sz="2900" dirty="0"/>
              <a:t> </a:t>
            </a:r>
            <a:r>
              <a:rPr lang="en-US" sz="2900" dirty="0" smtClean="0"/>
              <a:t>       </a:t>
            </a:r>
            <a:r>
              <a:rPr lang="en-US" sz="2900" dirty="0" smtClean="0">
                <a:hlinkClick r:id="rId2"/>
              </a:rPr>
              <a:t>https</a:t>
            </a:r>
            <a:r>
              <a:rPr lang="en-US" sz="2900" dirty="0">
                <a:hlinkClick r:id="rId2"/>
              </a:rPr>
              <a:t>://www.rds.edu.au</a:t>
            </a:r>
            <a:r>
              <a:rPr lang="en-US" sz="2900" dirty="0" smtClean="0">
                <a:hlinkClick r:id="rId2"/>
              </a:rPr>
              <a:t>/</a:t>
            </a:r>
            <a:r>
              <a:rPr lang="en-US" sz="2900" dirty="0" smtClean="0"/>
              <a:t> </a:t>
            </a:r>
          </a:p>
          <a:p>
            <a:pPr lvl="0"/>
            <a:r>
              <a:rPr lang="en-US" sz="2900" dirty="0" smtClean="0"/>
              <a:t>        (Formerly RDSI: Research </a:t>
            </a:r>
            <a:r>
              <a:rPr lang="en-US" sz="2900" dirty="0"/>
              <a:t>Data Storage </a:t>
            </a:r>
            <a:r>
              <a:rPr lang="en-US" sz="2900" dirty="0" smtClean="0"/>
              <a:t>Initiative)</a:t>
            </a:r>
          </a:p>
          <a:p>
            <a:pPr lvl="0"/>
            <a:r>
              <a:rPr lang="en-US" sz="2900" dirty="0" smtClean="0"/>
              <a:t>NCI RDS information</a:t>
            </a:r>
          </a:p>
          <a:p>
            <a:pPr lvl="0"/>
            <a:r>
              <a:rPr lang="en-US" sz="2900" dirty="0" smtClean="0"/>
              <a:t>        </a:t>
            </a:r>
            <a:r>
              <a:rPr lang="en-US" sz="2900" dirty="0" smtClean="0">
                <a:hlinkClick r:id="rId3"/>
              </a:rPr>
              <a:t>http</a:t>
            </a:r>
            <a:r>
              <a:rPr lang="en-US" sz="2900" dirty="0">
                <a:hlinkClick r:id="rId3"/>
              </a:rPr>
              <a:t>://nci.org.au/data-collections/data-services-and-access</a:t>
            </a:r>
            <a:r>
              <a:rPr lang="en-US" sz="2900" dirty="0" smtClean="0">
                <a:hlinkClick r:id="rId3"/>
              </a:rPr>
              <a:t>/</a:t>
            </a:r>
            <a:r>
              <a:rPr lang="en-US" sz="2900" dirty="0" smtClean="0"/>
              <a:t> </a:t>
            </a:r>
          </a:p>
          <a:p>
            <a:pPr lvl="0"/>
            <a:r>
              <a:rPr lang="en-AU" sz="2900" dirty="0" smtClean="0"/>
              <a:t>Data </a:t>
            </a:r>
            <a:r>
              <a:rPr lang="en-AU" sz="2900" dirty="0" err="1" smtClean="0"/>
              <a:t>catalogs</a:t>
            </a:r>
            <a:endParaRPr lang="en-AU" sz="2900" dirty="0" smtClean="0"/>
          </a:p>
          <a:p>
            <a:pPr lvl="0"/>
            <a:r>
              <a:rPr lang="en-AU" sz="2900" dirty="0"/>
              <a:t> </a:t>
            </a:r>
            <a:r>
              <a:rPr lang="en-AU" sz="2900" dirty="0" smtClean="0"/>
              <a:t>       </a:t>
            </a:r>
            <a:r>
              <a:rPr lang="en-AU" sz="2900" dirty="0" smtClean="0">
                <a:hlinkClick r:id="rId4"/>
              </a:rPr>
              <a:t>http</a:t>
            </a:r>
            <a:r>
              <a:rPr lang="en-AU" sz="2900" dirty="0">
                <a:hlinkClick r:id="rId4"/>
              </a:rPr>
              <a:t>://nci.org.au/data-collections/data-collections</a:t>
            </a:r>
            <a:r>
              <a:rPr lang="en-AU" sz="2900" dirty="0" smtClean="0">
                <a:hlinkClick r:id="rId4"/>
              </a:rPr>
              <a:t>/</a:t>
            </a:r>
            <a:r>
              <a:rPr lang="en-AU" sz="2900" dirty="0" smtClean="0"/>
              <a:t> </a:t>
            </a:r>
          </a:p>
          <a:p>
            <a:pPr lvl="0"/>
            <a:r>
              <a:rPr lang="en-AU" sz="2900" dirty="0"/>
              <a:t> </a:t>
            </a:r>
            <a:r>
              <a:rPr lang="en-AU" sz="2900" dirty="0" smtClean="0"/>
              <a:t>       </a:t>
            </a:r>
            <a:r>
              <a:rPr lang="en-AU" sz="2900" dirty="0" smtClean="0">
                <a:hlinkClick r:id="rId5"/>
              </a:rPr>
              <a:t>http</a:t>
            </a:r>
            <a:r>
              <a:rPr lang="en-AU" sz="2900" dirty="0">
                <a:hlinkClick r:id="rId5"/>
              </a:rPr>
              <a:t>://</a:t>
            </a:r>
            <a:r>
              <a:rPr lang="en-AU" sz="2900" dirty="0" smtClean="0">
                <a:hlinkClick r:id="rId5"/>
              </a:rPr>
              <a:t>geonetwork.nci.org.au</a:t>
            </a:r>
            <a:r>
              <a:rPr lang="en-AU" sz="2900" dirty="0" smtClean="0"/>
              <a:t> </a:t>
            </a:r>
          </a:p>
          <a:p>
            <a:pPr lvl="0"/>
            <a:r>
              <a:rPr lang="en-AU" sz="2900" dirty="0"/>
              <a:t> </a:t>
            </a:r>
            <a:r>
              <a:rPr lang="en-AU" sz="2900" dirty="0" smtClean="0"/>
              <a:t>      </a:t>
            </a:r>
            <a:r>
              <a:rPr lang="en-AU" sz="2900" dirty="0"/>
              <a:t> </a:t>
            </a:r>
            <a:r>
              <a:rPr lang="en-AU" sz="2900" dirty="0" smtClean="0">
                <a:hlinkClick r:id="rId6"/>
              </a:rPr>
              <a:t>http</a:t>
            </a:r>
            <a:r>
              <a:rPr lang="en-AU" sz="2900" dirty="0">
                <a:hlinkClick r:id="rId6"/>
              </a:rPr>
              <a:t>://dap.nci.org.au</a:t>
            </a:r>
            <a:r>
              <a:rPr lang="en-AU" sz="2900" dirty="0"/>
              <a:t> </a:t>
            </a:r>
            <a:r>
              <a:rPr lang="en-AU" sz="2900" dirty="0" smtClean="0"/>
              <a:t>    </a:t>
            </a:r>
            <a:r>
              <a:rPr lang="en-AU" sz="2900" dirty="0" err="1" smtClean="0"/>
              <a:t>netcdf</a:t>
            </a:r>
            <a:r>
              <a:rPr lang="en-AU" sz="2900" dirty="0" smtClean="0"/>
              <a:t> format datasets, lists of other format datasets</a:t>
            </a:r>
          </a:p>
          <a:p>
            <a:endParaRPr lang="en-AU" sz="2900" dirty="0" smtClean="0"/>
          </a:p>
          <a:p>
            <a:r>
              <a:rPr lang="en-AU" sz="2900" dirty="0" smtClean="0"/>
              <a:t>Raijin:/g/data[1|2|3]/</a:t>
            </a:r>
            <a:r>
              <a:rPr lang="en-AU" sz="2900" dirty="0" err="1" smtClean="0"/>
              <a:t>RDS_ProjectID</a:t>
            </a:r>
            <a:r>
              <a:rPr lang="en-AU" sz="2900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RDS (1)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841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000" y="1764792"/>
            <a:ext cx="8637588" cy="4391309"/>
          </a:xfrm>
        </p:spPr>
        <p:txBody>
          <a:bodyPr>
            <a:normAutofit fontScale="92500" lnSpcReduction="10000"/>
          </a:bodyPr>
          <a:lstStyle/>
          <a:p>
            <a:r>
              <a:rPr lang="en-AU" sz="1800" dirty="0"/>
              <a:t>ACCESS NWP forecasts and other Bureau of Meteorology datasets are made available to Australian research community via the NCI RDS </a:t>
            </a:r>
            <a:r>
              <a:rPr lang="en-AU" sz="1800" dirty="0" smtClean="0"/>
              <a:t>facility, some dataset examples</a:t>
            </a:r>
          </a:p>
          <a:p>
            <a:pPr lvl="0">
              <a:lnSpc>
                <a:spcPct val="110000"/>
              </a:lnSpc>
            </a:pPr>
            <a:r>
              <a:rPr lang="en-AU" sz="1800" dirty="0"/>
              <a:t> </a:t>
            </a:r>
            <a:r>
              <a:rPr lang="en-AU" sz="1800" b="1" i="1" dirty="0" smtClean="0"/>
              <a:t>rr4</a:t>
            </a:r>
            <a:r>
              <a:rPr lang="en-AU" sz="1800" dirty="0" smtClean="0"/>
              <a:t> – ACCESS NWP APS0, APS1 analysis and forecasts      </a:t>
            </a:r>
            <a:r>
              <a:rPr lang="en-AU" sz="1800" b="1" i="1" dirty="0" smtClean="0"/>
              <a:t>lb4</a:t>
            </a:r>
            <a:r>
              <a:rPr lang="en-AU" sz="1800" dirty="0" smtClean="0"/>
              <a:t> </a:t>
            </a:r>
            <a:r>
              <a:rPr lang="en-AU" sz="1800" dirty="0"/>
              <a:t>– </a:t>
            </a:r>
            <a:r>
              <a:rPr lang="en-AU" sz="1800" dirty="0" smtClean="0"/>
              <a:t>APS2</a:t>
            </a:r>
          </a:p>
          <a:p>
            <a:pPr lvl="0">
              <a:lnSpc>
                <a:spcPct val="110000"/>
              </a:lnSpc>
            </a:pPr>
            <a:r>
              <a:rPr lang="en-US" sz="1800" dirty="0" smtClean="0"/>
              <a:t>      Meteorological </a:t>
            </a:r>
            <a:r>
              <a:rPr lang="en-US" sz="1800" dirty="0"/>
              <a:t>weather analysis and forecast model output </a:t>
            </a:r>
            <a:r>
              <a:rPr lang="en-US" sz="1800" dirty="0" smtClean="0"/>
              <a:t>using </a:t>
            </a:r>
            <a:r>
              <a:rPr lang="en-US" sz="1800" dirty="0"/>
              <a:t>the </a:t>
            </a:r>
            <a:r>
              <a:rPr lang="en-US" sz="1800" dirty="0" smtClean="0"/>
              <a:t>ACCESS Prediction </a:t>
            </a:r>
            <a:r>
              <a:rPr lang="en-US" sz="1800" dirty="0"/>
              <a:t>System since 2009; represents BoM's daily weather </a:t>
            </a:r>
            <a:r>
              <a:rPr lang="en-US" sz="1800" dirty="0" smtClean="0"/>
              <a:t>predictions</a:t>
            </a:r>
          </a:p>
          <a:p>
            <a:pPr lvl="0">
              <a:lnSpc>
                <a:spcPct val="110000"/>
              </a:lnSpc>
            </a:pPr>
            <a:r>
              <a:rPr lang="en-AU" sz="1800" dirty="0">
                <a:hlinkClick r:id="rId2"/>
              </a:rPr>
              <a:t>http://geonetwork.nci.org.au/geonetwork/srv/eng/catalog.search#/</a:t>
            </a:r>
            <a:r>
              <a:rPr lang="en-AU" sz="1800" dirty="0" smtClean="0">
                <a:hlinkClick r:id="rId2"/>
              </a:rPr>
              <a:t>metadata/f5670_3926_7902_7643</a:t>
            </a:r>
            <a:r>
              <a:rPr lang="en-AU" sz="1800" dirty="0" smtClean="0"/>
              <a:t> </a:t>
            </a:r>
          </a:p>
          <a:p>
            <a:pPr lvl="0"/>
            <a:endParaRPr lang="en-AU" sz="1800" dirty="0"/>
          </a:p>
          <a:p>
            <a:pPr lvl="0"/>
            <a:r>
              <a:rPr lang="en-AU" sz="1800" b="1" i="1" dirty="0" smtClean="0"/>
              <a:t> rr7</a:t>
            </a:r>
            <a:r>
              <a:rPr lang="en-AU" sz="1800" dirty="0" smtClean="0"/>
              <a:t> – </a:t>
            </a:r>
            <a:r>
              <a:rPr lang="en-US" sz="1800" dirty="0"/>
              <a:t>Atmospheric reanalysis and observation data from local Australian and international sources such as NCEP1, NCEP2, ERA40, ERA40c and gridded observation data sets such as AWAP for weather and climate research. </a:t>
            </a:r>
            <a:r>
              <a:rPr lang="en-US" sz="1800" dirty="0" smtClean="0"/>
              <a:t>2015 ERA Interim, 75 </a:t>
            </a:r>
            <a:r>
              <a:rPr lang="en-US" sz="1800" dirty="0"/>
              <a:t>km resolution, 45 different atmospheric variables, one field every 3 </a:t>
            </a:r>
            <a:r>
              <a:rPr lang="en-US" sz="1800" dirty="0" smtClean="0"/>
              <a:t>hours, WGS84 projection, ECMWF </a:t>
            </a:r>
            <a:r>
              <a:rPr lang="en-US" sz="1800" dirty="0"/>
              <a:t>netCDF4 </a:t>
            </a:r>
            <a:r>
              <a:rPr lang="en-US" sz="1800" dirty="0" smtClean="0"/>
              <a:t>files, Local </a:t>
            </a:r>
            <a:r>
              <a:rPr lang="en-US" sz="1800" dirty="0"/>
              <a:t>API and CEPH access</a:t>
            </a:r>
          </a:p>
          <a:p>
            <a:pPr lvl="0"/>
            <a:endParaRPr lang="en-AU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RDS (2)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19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000" y="1764792"/>
            <a:ext cx="8637588" cy="4391309"/>
          </a:xfrm>
        </p:spPr>
        <p:txBody>
          <a:bodyPr>
            <a:normAutofit fontScale="92500" lnSpcReduction="10000"/>
          </a:bodyPr>
          <a:lstStyle/>
          <a:p>
            <a:endParaRPr lang="en-AU" sz="1800" dirty="0" smtClean="0"/>
          </a:p>
          <a:p>
            <a:pPr lvl="0"/>
            <a:r>
              <a:rPr lang="en-AU" sz="1800" dirty="0"/>
              <a:t> </a:t>
            </a:r>
            <a:r>
              <a:rPr lang="en-AU" sz="1800" b="1" i="1" dirty="0" smtClean="0"/>
              <a:t>rr5</a:t>
            </a:r>
            <a:r>
              <a:rPr lang="en-AU" sz="1800" dirty="0" smtClean="0"/>
              <a:t> – BoM Observations – NWP </a:t>
            </a:r>
            <a:r>
              <a:rPr lang="en-AU" sz="1800" dirty="0" err="1" smtClean="0"/>
              <a:t>bufr</a:t>
            </a:r>
            <a:r>
              <a:rPr lang="en-AU" sz="1800" dirty="0" smtClean="0"/>
              <a:t> files used in ACCESS NWP, radar data, satellite data. Himawari-8 satellite data at </a:t>
            </a:r>
            <a:r>
              <a:rPr lang="en-US" sz="1800" dirty="0" smtClean="0"/>
              <a:t>500</a:t>
            </a:r>
            <a:r>
              <a:rPr lang="en-US" sz="1800" dirty="0"/>
              <a:t>, 1000, 2000 meters (depending on the band), 16 Bands, image every 10 </a:t>
            </a:r>
            <a:r>
              <a:rPr lang="en-US" sz="1800" dirty="0" smtClean="0"/>
              <a:t>mins, geostationary projection, BoM </a:t>
            </a:r>
            <a:r>
              <a:rPr lang="en-US" sz="1800" dirty="0"/>
              <a:t>NetCDF4 </a:t>
            </a:r>
            <a:r>
              <a:rPr lang="en-US" sz="1800" dirty="0" smtClean="0"/>
              <a:t>files, access </a:t>
            </a:r>
            <a:r>
              <a:rPr lang="en-US" sz="1800" dirty="0"/>
              <a:t>through NCI TDS (THREDDS) </a:t>
            </a:r>
            <a:r>
              <a:rPr lang="en-US" sz="1800" dirty="0" err="1" smtClean="0"/>
              <a:t>subsetting</a:t>
            </a:r>
            <a:endParaRPr lang="en-AU" sz="1800" dirty="0" smtClean="0"/>
          </a:p>
          <a:p>
            <a:pPr lvl="0"/>
            <a:r>
              <a:rPr lang="en-AU" sz="1800" b="1" i="1" dirty="0" smtClean="0"/>
              <a:t> rr8</a:t>
            </a:r>
            <a:r>
              <a:rPr lang="en-AU" sz="1800" dirty="0" smtClean="0"/>
              <a:t> – BoM </a:t>
            </a:r>
            <a:r>
              <a:rPr lang="en-AU" sz="1800" dirty="0"/>
              <a:t>Seasonal </a:t>
            </a:r>
            <a:r>
              <a:rPr lang="en-AU" sz="1800" dirty="0" smtClean="0"/>
              <a:t>Climate (POAMA) </a:t>
            </a:r>
            <a:r>
              <a:rPr lang="en-AU" sz="1800" dirty="0" err="1" smtClean="0"/>
              <a:t>Hindcasts</a:t>
            </a:r>
            <a:r>
              <a:rPr lang="en-AU" sz="1800" dirty="0" smtClean="0"/>
              <a:t>, </a:t>
            </a:r>
            <a:r>
              <a:rPr lang="en-AU" sz="1800" dirty="0"/>
              <a:t>1981 to 2014, 6 days per month</a:t>
            </a:r>
            <a:endParaRPr lang="en-AU" sz="1800" dirty="0" smtClean="0"/>
          </a:p>
          <a:p>
            <a:pPr lvl="0"/>
            <a:r>
              <a:rPr lang="en-AU" sz="1800" dirty="0"/>
              <a:t> </a:t>
            </a:r>
            <a:r>
              <a:rPr lang="en-AU" sz="1800" b="1" i="1" dirty="0" smtClean="0"/>
              <a:t>ub7</a:t>
            </a:r>
            <a:r>
              <a:rPr lang="en-AU" sz="1800" dirty="0" smtClean="0"/>
              <a:t> – ACCESS-S1 (UKMO Global </a:t>
            </a:r>
            <a:r>
              <a:rPr lang="en-AU" sz="1800" dirty="0"/>
              <a:t>Coupled Model </a:t>
            </a:r>
            <a:r>
              <a:rPr lang="en-AU" sz="1800" dirty="0" smtClean="0"/>
              <a:t>2) </a:t>
            </a:r>
            <a:r>
              <a:rPr lang="en-AU" sz="1800" dirty="0" err="1" smtClean="0"/>
              <a:t>Hindcasts</a:t>
            </a:r>
            <a:r>
              <a:rPr lang="en-AU" sz="1800" dirty="0" smtClean="0"/>
              <a:t> (in progress)</a:t>
            </a:r>
          </a:p>
          <a:p>
            <a:r>
              <a:rPr lang="en-AU" sz="1800" dirty="0" smtClean="0"/>
              <a:t> </a:t>
            </a:r>
            <a:r>
              <a:rPr lang="en-AU" sz="1800" b="1" i="1" dirty="0" smtClean="0"/>
              <a:t>ub3</a:t>
            </a:r>
            <a:r>
              <a:rPr lang="en-AU" sz="1800" dirty="0" smtClean="0"/>
              <a:t> – </a:t>
            </a:r>
            <a:r>
              <a:rPr lang="en-US" sz="1800" dirty="0" smtClean="0"/>
              <a:t>High </a:t>
            </a:r>
            <a:r>
              <a:rPr lang="en-US" sz="1800" dirty="0"/>
              <a:t>Altitude Ice Crystal (HAIC) – High Ice Water Content (HIWC) field campaign conducted out of Darwin in Jan – Mar </a:t>
            </a:r>
            <a:r>
              <a:rPr lang="en-US" sz="1800" dirty="0" smtClean="0"/>
              <a:t>2014, ACCESS NWP, radar, satellite data</a:t>
            </a:r>
          </a:p>
          <a:p>
            <a:pPr lvl="0"/>
            <a:r>
              <a:rPr lang="en-AU" sz="1800" dirty="0" smtClean="0"/>
              <a:t>  </a:t>
            </a:r>
            <a:r>
              <a:rPr lang="en-AU" sz="1800" b="1" i="1" dirty="0" smtClean="0"/>
              <a:t>fj8</a:t>
            </a:r>
            <a:r>
              <a:rPr lang="en-AU" sz="1800" dirty="0"/>
              <a:t> </a:t>
            </a:r>
            <a:r>
              <a:rPr lang="en-AU" sz="1800" dirty="0" smtClean="0"/>
              <a:t>– CSIRO/BoM </a:t>
            </a:r>
            <a:r>
              <a:rPr lang="en-AU" sz="1800" dirty="0"/>
              <a:t>Key Water </a:t>
            </a:r>
            <a:r>
              <a:rPr lang="en-AU" sz="1800" dirty="0" smtClean="0"/>
              <a:t>Assets – </a:t>
            </a:r>
            <a:r>
              <a:rPr lang="en-AU" sz="1800" dirty="0" err="1" smtClean="0"/>
              <a:t>Ouputs</a:t>
            </a:r>
            <a:r>
              <a:rPr lang="en-AU" sz="1800" dirty="0"/>
              <a:t> of AWRA-L model (v1.0 to v4.5</a:t>
            </a:r>
            <a:r>
              <a:rPr lang="en-AU" sz="1800" dirty="0" smtClean="0"/>
              <a:t>), provides </a:t>
            </a:r>
            <a:r>
              <a:rPr lang="en-US" sz="1800" dirty="0"/>
              <a:t>continent-wide estimates of various landscape water balance components and fluxes available from model simulations of the period 1911 to 2011</a:t>
            </a:r>
            <a:endParaRPr lang="en-AU" sz="1800" dirty="0"/>
          </a:p>
          <a:p>
            <a:pPr lvl="0"/>
            <a:r>
              <a:rPr lang="en-US" sz="1800" dirty="0" smtClean="0"/>
              <a:t>  </a:t>
            </a:r>
            <a:endParaRPr lang="en-AU" sz="1800" dirty="0" smtClean="0"/>
          </a:p>
          <a:p>
            <a:endParaRPr lang="en-US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RDS (3)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51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/>
          </p:nvPr>
        </p:nvSpPr>
        <p:spPr>
          <a:xfrm>
            <a:off x="614363" y="1874729"/>
            <a:ext cx="7916862" cy="719138"/>
          </a:xfrm>
        </p:spPr>
        <p:txBody>
          <a:bodyPr/>
          <a:lstStyle/>
          <a:p>
            <a:r>
              <a:rPr lang="en-US" sz="2800" dirty="0" smtClean="0"/>
              <a:t>Questions? </a:t>
            </a:r>
            <a:endParaRPr lang="en-A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58969" y="5573547"/>
            <a:ext cx="475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666666"/>
                </a:solidFill>
              </a:rPr>
              <a:t>ACCESS User Training Course</a:t>
            </a:r>
          </a:p>
          <a:p>
            <a:r>
              <a:rPr lang="en-AU" dirty="0" smtClean="0">
                <a:solidFill>
                  <a:srgbClr val="666666"/>
                </a:solidFill>
              </a:rPr>
              <a:t>Melbourne, 21-24 March 2016</a:t>
            </a:r>
            <a:endParaRPr lang="en-AU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1511890" y="184150"/>
            <a:ext cx="7807325" cy="407988"/>
          </a:xfrm>
        </p:spPr>
        <p:txBody>
          <a:bodyPr/>
          <a:lstStyle/>
          <a:p>
            <a:r>
              <a:rPr lang="en-AU" sz="2000" dirty="0">
                <a:latin typeface="Calibri" charset="0"/>
                <a:ea typeface="ヒラギノ角ゴ Pro W3" charset="0"/>
                <a:cs typeface="ヒラギノ角ゴ Pro W3" charset="0"/>
              </a:rPr>
              <a:t>Current Infrastructure: comprehensive, integrated and </a:t>
            </a:r>
            <a:r>
              <a:rPr lang="en-AU" sz="2000" dirty="0" smtClean="0">
                <a:latin typeface="Calibri" charset="0"/>
                <a:ea typeface="ヒラギノ角ゴ Pro W3" charset="0"/>
                <a:cs typeface="ヒラギノ角ゴ Pro W3" charset="0"/>
              </a:rPr>
              <a:t>priority-</a:t>
            </a:r>
            <a:r>
              <a:rPr lang="en-AU" sz="2000" dirty="0">
                <a:latin typeface="Calibri" charset="0"/>
                <a:ea typeface="ヒラギノ角ゴ Pro W3" charset="0"/>
                <a:cs typeface="ヒラギノ角ゴ Pro W3" charset="0"/>
              </a:rPr>
              <a:t>directed</a:t>
            </a:r>
          </a:p>
        </p:txBody>
      </p:sp>
      <p:pic>
        <p:nvPicPr>
          <p:cNvPr id="419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1038" y="4154488"/>
            <a:ext cx="3178175" cy="2070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950" y="1630363"/>
            <a:ext cx="2589213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5" y="0"/>
            <a:ext cx="151288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103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11"/>
          <p:cNvSpPr txBox="1">
            <a:spLocks noChangeArrowheads="1"/>
          </p:cNvSpPr>
          <p:nvPr/>
        </p:nvSpPr>
        <p:spPr bwMode="auto">
          <a:xfrm>
            <a:off x="7740650" y="6437313"/>
            <a:ext cx="1727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AU" sz="1600">
                <a:solidFill>
                  <a:srgbClr val="F2F2F2"/>
                </a:solidFill>
                <a:latin typeface="Gisha" charset="0"/>
                <a:cs typeface="Gisha" charset="0"/>
              </a:rPr>
              <a:t>nci.org.au</a:t>
            </a:r>
          </a:p>
        </p:txBody>
      </p:sp>
      <p:sp>
        <p:nvSpPr>
          <p:cNvPr id="41992" name="TextBox 3"/>
          <p:cNvSpPr txBox="1">
            <a:spLocks noChangeArrowheads="1"/>
          </p:cNvSpPr>
          <p:nvPr/>
        </p:nvSpPr>
        <p:spPr bwMode="auto">
          <a:xfrm>
            <a:off x="3419475" y="833438"/>
            <a:ext cx="3316288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AU" sz="1600" b="1" dirty="0">
                <a:solidFill>
                  <a:srgbClr val="EB9E03"/>
                </a:solidFill>
                <a:latin typeface="Calibri" charset="0"/>
              </a:rPr>
              <a:t>Cloud ($2.3M, 2013)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 dirty="0">
                <a:solidFill>
                  <a:srgbClr val="000000"/>
                </a:solidFill>
                <a:latin typeface="Calibri" charset="0"/>
              </a:rPr>
              <a:t> Australia’s fastest research cloud for data intensive workloads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 dirty="0">
                <a:solidFill>
                  <a:srgbClr val="000000"/>
                </a:solidFill>
                <a:latin typeface="Calibri" charset="0"/>
              </a:rPr>
              <a:t> Dell: 3,200 Intel Xeon cores; FDR IB; 25 TB memory; 160 TB SSD</a:t>
            </a:r>
          </a:p>
          <a:p>
            <a:pPr eaLnBrk="1" hangingPunct="1">
              <a:buFont typeface="Arial" charset="0"/>
              <a:buChar char="•"/>
            </a:pPr>
            <a:endParaRPr lang="en-AU" sz="1600" dirty="0">
              <a:solidFill>
                <a:srgbClr val="000000"/>
              </a:solidFill>
              <a:latin typeface="Calibri" charset="0"/>
            </a:endParaRPr>
          </a:p>
          <a:p>
            <a:pPr eaLnBrk="1" hangingPunct="1"/>
            <a:r>
              <a:rPr lang="en-AU" sz="1600" b="1" dirty="0">
                <a:solidFill>
                  <a:srgbClr val="EB9E03"/>
                </a:solidFill>
                <a:latin typeface="Calibri" charset="0"/>
              </a:rPr>
              <a:t>Storage ($18M, 2010--)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 dirty="0">
                <a:solidFill>
                  <a:srgbClr val="000000"/>
                </a:solidFill>
                <a:latin typeface="Calibri" charset="0"/>
              </a:rPr>
              <a:t> Global storage system IB &lt;-&gt;  supercomputer and cloud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 dirty="0">
                <a:solidFill>
                  <a:srgbClr val="000000"/>
                </a:solidFill>
                <a:latin typeface="Calibri" charset="0"/>
              </a:rPr>
              <a:t> ~23 PB usable persistent </a:t>
            </a:r>
            <a:r>
              <a:rPr lang="en-AU" sz="1600" dirty="0" err="1">
                <a:solidFill>
                  <a:srgbClr val="000000"/>
                </a:solidFill>
                <a:latin typeface="Calibri" charset="0"/>
              </a:rPr>
              <a:t>filesystem</a:t>
            </a:r>
            <a:r>
              <a:rPr lang="en-AU" sz="1600" dirty="0">
                <a:solidFill>
                  <a:srgbClr val="000000"/>
                </a:solidFill>
                <a:latin typeface="Calibri" charset="0"/>
              </a:rPr>
              <a:t>; 22.6 PB uncompressed tape</a:t>
            </a:r>
          </a:p>
          <a:p>
            <a:pPr eaLnBrk="1" hangingPunct="1"/>
            <a:endParaRPr lang="en-AU" sz="1600" dirty="0">
              <a:solidFill>
                <a:srgbClr val="F79646"/>
              </a:solidFill>
              <a:latin typeface="Calibri" charset="0"/>
            </a:endParaRPr>
          </a:p>
        </p:txBody>
      </p:sp>
      <p:sp>
        <p:nvSpPr>
          <p:cNvPr id="41993" name="TextBox 4"/>
          <p:cNvSpPr txBox="1">
            <a:spLocks noChangeArrowheads="1"/>
          </p:cNvSpPr>
          <p:nvPr/>
        </p:nvSpPr>
        <p:spPr bwMode="auto">
          <a:xfrm>
            <a:off x="3360738" y="3546475"/>
            <a:ext cx="270986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AU" sz="1400" b="1">
                <a:solidFill>
                  <a:srgbClr val="F79646"/>
                </a:solidFill>
              </a:rPr>
              <a:t>25 Years of HPC in Australia from ANU</a:t>
            </a:r>
          </a:p>
          <a:p>
            <a:endParaRPr lang="en-AU" sz="1800">
              <a:solidFill>
                <a:srgbClr val="F79646"/>
              </a:solidFill>
            </a:endParaRPr>
          </a:p>
        </p:txBody>
      </p:sp>
      <p:sp>
        <p:nvSpPr>
          <p:cNvPr id="41994" name="TextBox 5"/>
          <p:cNvSpPr txBox="1">
            <a:spLocks noChangeArrowheads="1"/>
          </p:cNvSpPr>
          <p:nvPr/>
        </p:nvSpPr>
        <p:spPr bwMode="auto">
          <a:xfrm>
            <a:off x="88900" y="804863"/>
            <a:ext cx="34067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EB9E03"/>
                </a:solidFill>
                <a:latin typeface="Calibri" charset="0"/>
              </a:rPr>
              <a:t>Compute</a:t>
            </a:r>
            <a:r>
              <a:rPr lang="en-US" sz="1600" b="1">
                <a:solidFill>
                  <a:srgbClr val="FCB11C"/>
                </a:solidFill>
                <a:latin typeface="Calibri" charset="0"/>
              </a:rPr>
              <a:t> ($26.5M, 2012-13)</a:t>
            </a:r>
          </a:p>
          <a:p>
            <a:pPr eaLnBrk="1" hangingPunct="1">
              <a:buFont typeface="Arial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charset="0"/>
              </a:rPr>
              <a:t> Current Supercomputer, Raijin — Fujitsu Primergy Cluster</a:t>
            </a:r>
            <a:endParaRPr lang="en-US" sz="1600" b="1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charset="0"/>
              </a:rPr>
              <a:t> 1.2 Plops;  1.6 million SPEC_FRB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>
                <a:solidFill>
                  <a:srgbClr val="000000"/>
                </a:solidFill>
                <a:latin typeface="Calibri" charset="0"/>
              </a:rPr>
              <a:t> 57,472 cores (Intel Xeon Sandy Bridge, 2.6 GHz)—3592 nodes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>
                <a:solidFill>
                  <a:srgbClr val="000000"/>
                </a:solidFill>
                <a:latin typeface="Calibri" charset="0"/>
              </a:rPr>
              <a:t>~160 TBytes main memory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>
                <a:solidFill>
                  <a:srgbClr val="000000"/>
                </a:solidFill>
                <a:latin typeface="Calibri" charset="0"/>
              </a:rPr>
              <a:t> FDR Infiniband interconnect</a:t>
            </a:r>
          </a:p>
          <a:p>
            <a:pPr eaLnBrk="1" hangingPunct="1">
              <a:buFont typeface="Arial" charset="0"/>
              <a:buChar char="•"/>
            </a:pPr>
            <a:r>
              <a:rPr lang="en-AU" sz="1600">
                <a:solidFill>
                  <a:srgbClr val="000000"/>
                </a:solidFill>
                <a:latin typeface="Calibri" charset="0"/>
              </a:rPr>
              <a:t>~10 PBytes dedicated storage (150 GB/sec bandwidth)</a:t>
            </a:r>
          </a:p>
        </p:txBody>
      </p:sp>
      <p:pic>
        <p:nvPicPr>
          <p:cNvPr id="41995" name="Picture 2" descr="Y:\NCI\Marketing\PHOTOS\PK Raijin\NCI_Raijin-web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88" y="4003675"/>
            <a:ext cx="3024187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4" descr="http://nci.org.au/wp-content/uploads/2013/07/17W024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950" y="3541713"/>
            <a:ext cx="2651125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7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41998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41999" name="Picture 2" descr="ccby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itle 1"/>
          <p:cNvSpPr txBox="1">
            <a:spLocks/>
          </p:cNvSpPr>
          <p:nvPr/>
        </p:nvSpPr>
        <p:spPr bwMode="auto">
          <a:xfrm>
            <a:off x="3100804" y="6401580"/>
            <a:ext cx="351089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9pPr>
          </a:lstStyle>
          <a:p>
            <a:r>
              <a:rPr lang="en-US" altLang="en-US" sz="1200" dirty="0" smtClean="0">
                <a:solidFill>
                  <a:srgbClr val="FFFFFF"/>
                </a:solidFill>
              </a:rPr>
              <a:t>Ben Evans, Geoscience Australia, August 2015</a:t>
            </a:r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5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1"/>
          <p:cNvGrpSpPr>
            <a:grpSpLocks/>
          </p:cNvGrpSpPr>
          <p:nvPr/>
        </p:nvGrpSpPr>
        <p:grpSpPr bwMode="auto">
          <a:xfrm>
            <a:off x="0" y="0"/>
            <a:ext cx="9467850" cy="6858000"/>
            <a:chOff x="0" y="0"/>
            <a:chExt cx="9468544" cy="6857997"/>
          </a:xfrm>
        </p:grpSpPr>
        <p:pic>
          <p:nvPicPr>
            <p:cNvPr id="43105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0" y="0"/>
              <a:ext cx="9144000" cy="817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06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" y="1"/>
              <a:ext cx="1512168" cy="850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07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0" y="6400799"/>
              <a:ext cx="9144000" cy="457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739630" y="6437310"/>
              <a:ext cx="1728914" cy="3381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AU" sz="1600" dirty="0">
                  <a:solidFill>
                    <a:schemeClr val="bg1">
                      <a:lumMod val="95000"/>
                    </a:schemeClr>
                  </a:solidFill>
                  <a:latin typeface="Gisha" panose="020B0502040204020203" pitchFamily="34" charset="-79"/>
                  <a:ea typeface="ヒラギノ角ゴ Pro W3" charset="-128"/>
                  <a:cs typeface="Gisha" panose="020B0502040204020203" pitchFamily="34" charset="-79"/>
                </a:rPr>
                <a:t>nci.org.au</a:t>
              </a:r>
            </a:p>
          </p:txBody>
        </p:sp>
      </p:grpSp>
      <p:grpSp>
        <p:nvGrpSpPr>
          <p:cNvPr id="43010" name="Group 108"/>
          <p:cNvGrpSpPr>
            <a:grpSpLocks/>
          </p:cNvGrpSpPr>
          <p:nvPr/>
        </p:nvGrpSpPr>
        <p:grpSpPr bwMode="auto">
          <a:xfrm>
            <a:off x="152400" y="950913"/>
            <a:ext cx="7078663" cy="4981575"/>
            <a:chOff x="152400" y="950913"/>
            <a:chExt cx="8872538" cy="5590209"/>
          </a:xfrm>
        </p:grpSpPr>
        <p:sp>
          <p:nvSpPr>
            <p:cNvPr id="43018" name="TextBox 168"/>
            <p:cNvSpPr txBox="1">
              <a:spLocks noChangeArrowheads="1"/>
            </p:cNvSpPr>
            <p:nvPr/>
          </p:nvSpPr>
          <p:spPr bwMode="auto">
            <a:xfrm>
              <a:off x="1824038" y="2784475"/>
              <a:ext cx="64770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eaLnBrk="1" hangingPunct="1"/>
              <a:r>
                <a:rPr lang="en-AU" sz="1000"/>
                <a:t>10 GigE</a:t>
              </a:r>
            </a:p>
          </p:txBody>
        </p:sp>
        <p:sp>
          <p:nvSpPr>
            <p:cNvPr id="43019" name="TextBox 169"/>
            <p:cNvSpPr txBox="1">
              <a:spLocks noChangeArrowheads="1"/>
            </p:cNvSpPr>
            <p:nvPr/>
          </p:nvSpPr>
          <p:spPr bwMode="auto">
            <a:xfrm>
              <a:off x="2163763" y="3263900"/>
              <a:ext cx="17748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eaLnBrk="1" hangingPunct="1"/>
              <a:r>
                <a:rPr lang="en-AU" sz="1000"/>
                <a:t>/g/data 56Gb FDR IB Fabric</a:t>
              </a:r>
            </a:p>
          </p:txBody>
        </p:sp>
        <p:grpSp>
          <p:nvGrpSpPr>
            <p:cNvPr id="43020" name="Group 139"/>
            <p:cNvGrpSpPr>
              <a:grpSpLocks/>
            </p:cNvGrpSpPr>
            <p:nvPr/>
          </p:nvGrpSpPr>
          <p:grpSpPr bwMode="auto">
            <a:xfrm>
              <a:off x="4760913" y="4800600"/>
              <a:ext cx="708025" cy="1238250"/>
              <a:chOff x="4473045" y="4764088"/>
              <a:chExt cx="708555" cy="1238250"/>
            </a:xfrm>
          </p:grpSpPr>
          <p:pic>
            <p:nvPicPr>
              <p:cNvPr id="43103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250" y="4764088"/>
                <a:ext cx="387350" cy="1236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104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3045" y="4765676"/>
                <a:ext cx="387350" cy="1236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021" name="Group 138"/>
            <p:cNvGrpSpPr>
              <a:grpSpLocks/>
            </p:cNvGrpSpPr>
            <p:nvPr/>
          </p:nvGrpSpPr>
          <p:grpSpPr bwMode="auto">
            <a:xfrm>
              <a:off x="3384550" y="4835525"/>
              <a:ext cx="1017588" cy="1184275"/>
              <a:chOff x="505618" y="4762500"/>
              <a:chExt cx="1018382" cy="1184275"/>
            </a:xfrm>
          </p:grpSpPr>
          <p:grpSp>
            <p:nvGrpSpPr>
              <p:cNvPr id="43073" name="Group 129"/>
              <p:cNvGrpSpPr>
                <a:grpSpLocks/>
              </p:cNvGrpSpPr>
              <p:nvPr/>
            </p:nvGrpSpPr>
            <p:grpSpPr bwMode="auto">
              <a:xfrm>
                <a:off x="505618" y="4764088"/>
                <a:ext cx="360363" cy="1182687"/>
                <a:chOff x="1655" y="3003"/>
                <a:chExt cx="227" cy="745"/>
              </a:xfrm>
            </p:grpSpPr>
            <p:pic>
              <p:nvPicPr>
                <p:cNvPr id="43094" name="Picture 130" descr="IS4600_controller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5" y="3334"/>
                  <a:ext cx="227" cy="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5" name="Picture 13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1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6" name="Picture 13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9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7" name="Picture 13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579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8" name="Picture 13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66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9" name="Picture 135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0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100" name="Picture 13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87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101" name="Picture 13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16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102" name="Picture 138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25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3074" name="Group 119"/>
              <p:cNvGrpSpPr>
                <a:grpSpLocks/>
              </p:cNvGrpSpPr>
              <p:nvPr/>
            </p:nvGrpSpPr>
            <p:grpSpPr bwMode="auto">
              <a:xfrm>
                <a:off x="838200" y="4762500"/>
                <a:ext cx="360362" cy="1181100"/>
                <a:chOff x="1655" y="3003"/>
                <a:chExt cx="227" cy="745"/>
              </a:xfrm>
            </p:grpSpPr>
            <p:pic>
              <p:nvPicPr>
                <p:cNvPr id="43085" name="Picture 120" descr="IS4600_controller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5" y="3334"/>
                  <a:ext cx="227" cy="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6" name="Picture 12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1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7" name="Picture 12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9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8" name="Picture 12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579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9" name="Picture 12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66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0" name="Picture 125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0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1" name="Picture 12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87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2" name="Picture 12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16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93" name="Picture 128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25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3075" name="Group 109"/>
              <p:cNvGrpSpPr>
                <a:grpSpLocks/>
              </p:cNvGrpSpPr>
              <p:nvPr/>
            </p:nvGrpSpPr>
            <p:grpSpPr bwMode="auto">
              <a:xfrm>
                <a:off x="1163638" y="4762500"/>
                <a:ext cx="360362" cy="1181100"/>
                <a:chOff x="1655" y="3003"/>
                <a:chExt cx="227" cy="745"/>
              </a:xfrm>
            </p:grpSpPr>
            <p:pic>
              <p:nvPicPr>
                <p:cNvPr id="43076" name="Picture 110" descr="IS4600_controller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5" y="3334"/>
                  <a:ext cx="227" cy="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77" name="Picture 11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1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78" name="Picture 11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49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79" name="Picture 11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579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0" name="Picture 11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664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1" name="Picture 115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0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2" name="Picture 11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087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3" name="Picture 11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168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084" name="Picture 118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" y="3253"/>
                  <a:ext cx="226" cy="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14" name="TextBox 113"/>
            <p:cNvSpPr txBox="1"/>
            <p:nvPr/>
          </p:nvSpPr>
          <p:spPr>
            <a:xfrm>
              <a:off x="3461445" y="6013811"/>
              <a:ext cx="927249" cy="48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accent6"/>
                  </a:solidFill>
                </a:rPr>
                <a:t>/g/data1</a:t>
              </a:r>
            </a:p>
            <a:p>
              <a:pPr algn="ctr" eaLnBrk="1" hangingPunct="1">
                <a:defRPr/>
              </a:pPr>
              <a:r>
                <a:rPr lang="en-US" sz="1000" dirty="0">
                  <a:solidFill>
                    <a:schemeClr val="accent6"/>
                  </a:solidFill>
                </a:rPr>
                <a:t>~</a:t>
              </a:r>
              <a:r>
                <a:rPr lang="en-US" sz="10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7.4 </a:t>
              </a:r>
              <a:r>
                <a:rPr lang="en-US" sz="1000" dirty="0">
                  <a:solidFill>
                    <a:schemeClr val="accent6"/>
                  </a:solidFill>
                </a:rPr>
                <a:t>PB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91144" y="6012029"/>
              <a:ext cx="925258" cy="482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accent6"/>
                  </a:solidFill>
                </a:rPr>
                <a:t>/g/data2</a:t>
              </a:r>
            </a:p>
            <a:p>
              <a:pPr algn="ctr" eaLnBrk="1" hangingPunct="1">
                <a:defRPr/>
              </a:pPr>
              <a:r>
                <a:rPr lang="en-US" sz="1000" dirty="0">
                  <a:solidFill>
                    <a:schemeClr val="accent6"/>
                  </a:solidFill>
                </a:rPr>
                <a:t>~</a:t>
              </a:r>
              <a:r>
                <a:rPr lang="en-US" sz="10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6.75 </a:t>
              </a:r>
              <a:r>
                <a:rPr lang="en-US" sz="1000" dirty="0">
                  <a:solidFill>
                    <a:schemeClr val="accent6"/>
                  </a:solidFill>
                </a:rPr>
                <a:t>PB</a:t>
              </a:r>
            </a:p>
          </p:txBody>
        </p:sp>
        <p:grpSp>
          <p:nvGrpSpPr>
            <p:cNvPr id="43024" name="Group 147"/>
            <p:cNvGrpSpPr>
              <a:grpSpLocks/>
            </p:cNvGrpSpPr>
            <p:nvPr/>
          </p:nvGrpSpPr>
          <p:grpSpPr bwMode="auto">
            <a:xfrm>
              <a:off x="7207250" y="4794250"/>
              <a:ext cx="1679575" cy="1238250"/>
              <a:chOff x="7207778" y="4794247"/>
              <a:chExt cx="1679573" cy="1238250"/>
            </a:xfrm>
          </p:grpSpPr>
          <p:pic>
            <p:nvPicPr>
              <p:cNvPr id="43068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0001" y="4795835"/>
                <a:ext cx="387350" cy="1236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9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803" y="4794247"/>
                <a:ext cx="387350" cy="1236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70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598" y="4795835"/>
                <a:ext cx="387350" cy="1236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71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8983" y="4794247"/>
                <a:ext cx="387350" cy="1236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72" name="Picture 374" descr="http://images.ddn.com/sites/default/files/p4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7778" y="4795835"/>
                <a:ext cx="387350" cy="1236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7343553" y="6015592"/>
              <a:ext cx="571074" cy="429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accent6"/>
                  </a:solidFill>
                </a:rPr>
                <a:t>/short</a:t>
              </a:r>
            </a:p>
            <a:p>
              <a:pPr algn="ctr" eaLnBrk="1" hangingPunct="1">
                <a:defRPr/>
              </a:pPr>
              <a:r>
                <a:rPr lang="en-US" sz="1000" dirty="0">
                  <a:solidFill>
                    <a:schemeClr val="accent6"/>
                  </a:solidFill>
                </a:rPr>
                <a:t>7.6PB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898709" y="6019155"/>
              <a:ext cx="1126229" cy="4008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000" dirty="0">
                  <a:solidFill>
                    <a:schemeClr val="accent6"/>
                  </a:solidFill>
                </a:rPr>
                <a:t>/home, /system, </a:t>
              </a:r>
            </a:p>
            <a:p>
              <a:pPr algn="ctr" eaLnBrk="1" hangingPunct="1">
                <a:defRPr/>
              </a:pPr>
              <a:r>
                <a:rPr lang="en-US" sz="1000" dirty="0">
                  <a:solidFill>
                    <a:schemeClr val="accent6"/>
                  </a:solidFill>
                </a:rPr>
                <a:t>/images, /apps</a:t>
              </a:r>
            </a:p>
          </p:txBody>
        </p:sp>
        <p:grpSp>
          <p:nvGrpSpPr>
            <p:cNvPr id="43027" name="Group 129"/>
            <p:cNvGrpSpPr>
              <a:grpSpLocks/>
            </p:cNvGrpSpPr>
            <p:nvPr/>
          </p:nvGrpSpPr>
          <p:grpSpPr bwMode="auto">
            <a:xfrm>
              <a:off x="441325" y="4833938"/>
              <a:ext cx="360363" cy="1182687"/>
              <a:chOff x="1655" y="3003"/>
              <a:chExt cx="227" cy="745"/>
            </a:xfrm>
          </p:grpSpPr>
          <p:pic>
            <p:nvPicPr>
              <p:cNvPr id="43059" name="Picture 130" descr="IS4600_controller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5" y="3334"/>
                <a:ext cx="227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0" name="Picture 13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414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1" name="Picture 1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498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2" name="Picture 13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579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3" name="Picture 13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664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4" name="Picture 13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003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5" name="Picture 13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087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6" name="Picture 13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168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67" name="Picture 13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6" y="3253"/>
                <a:ext cx="226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3028" name="Picture 18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75" y="4752975"/>
              <a:ext cx="71596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9" name="Picture 18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338" y="4768850"/>
              <a:ext cx="717550" cy="132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TextBox 121"/>
            <p:cNvSpPr txBox="1"/>
            <p:nvPr/>
          </p:nvSpPr>
          <p:spPr>
            <a:xfrm>
              <a:off x="345412" y="6022718"/>
              <a:ext cx="1719191" cy="5184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accent6"/>
                  </a:solidFill>
                </a:rPr>
                <a:t>Cache 1.0PB, 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accent6"/>
                  </a:solidFill>
                </a:rPr>
                <a:t>Tape 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20 </a:t>
              </a:r>
              <a:r>
                <a:rPr lang="en-US" sz="1200" dirty="0">
                  <a:solidFill>
                    <a:schemeClr val="accent6"/>
                  </a:solidFill>
                </a:rPr>
                <a:t>PB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3319" y="4267984"/>
              <a:ext cx="1717202" cy="45961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/>
                <a:t>Massdata</a:t>
              </a:r>
              <a:r>
                <a:rPr lang="en-US" sz="1400" dirty="0"/>
                <a:t> (tape)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52005" y="4267984"/>
              <a:ext cx="2117152" cy="45961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Persistent global parallel filesystem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086869" y="4267984"/>
              <a:ext cx="1800772" cy="45961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Raijin high-speed filesystem</a:t>
              </a: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7192328" y="2105297"/>
              <a:ext cx="1792814" cy="598569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Raijin HPC Compute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5733802" y="1643899"/>
              <a:ext cx="1794803" cy="596788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Raijin</a:t>
              </a:r>
              <a:r>
                <a:rPr lang="en-US" sz="14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 Login + Data movers</a:t>
              </a: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4175784" y="1651025"/>
              <a:ext cx="1028729" cy="598569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719495" y="1656370"/>
              <a:ext cx="1030719" cy="598569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NCI data movers</a:t>
              </a: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1222915" y="3013839"/>
              <a:ext cx="669370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30" idx="2"/>
              <a:endCxn id="123" idx="0"/>
            </p:cNvCxnSpPr>
            <p:nvPr/>
          </p:nvCxnSpPr>
          <p:spPr>
            <a:xfrm flipH="1">
              <a:off x="1222915" y="2254939"/>
              <a:ext cx="11939" cy="201304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29" idx="2"/>
            </p:cNvCxnSpPr>
            <p:nvPr/>
          </p:nvCxnSpPr>
          <p:spPr>
            <a:xfrm>
              <a:off x="4689154" y="2249594"/>
              <a:ext cx="0" cy="76780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6491916" y="2240687"/>
              <a:ext cx="0" cy="7678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906668" y="2703866"/>
              <a:ext cx="0" cy="30997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63319" y="3284620"/>
              <a:ext cx="7706513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870227" y="2254939"/>
              <a:ext cx="0" cy="1029682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6732683" y="2256720"/>
              <a:ext cx="0" cy="1031464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077791" y="2703866"/>
              <a:ext cx="0" cy="584318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6147681" y="3453858"/>
              <a:ext cx="2087304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8229016" y="2703866"/>
              <a:ext cx="0" cy="156411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6155640" y="2256720"/>
              <a:ext cx="0" cy="118110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050" name="TextBox 168"/>
            <p:cNvSpPr txBox="1">
              <a:spLocks noChangeArrowheads="1"/>
            </p:cNvSpPr>
            <p:nvPr/>
          </p:nvSpPr>
          <p:spPr bwMode="auto">
            <a:xfrm rot="-5400000">
              <a:off x="-228600" y="3165475"/>
              <a:ext cx="100806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eaLnBrk="1" hangingPunct="1"/>
              <a:r>
                <a:rPr lang="en-AU" sz="1000" b="1"/>
                <a:t>To Huxley DC</a:t>
              </a:r>
            </a:p>
          </p:txBody>
        </p:sp>
        <p:sp>
          <p:nvSpPr>
            <p:cNvPr id="43051" name="TextBox 169"/>
            <p:cNvSpPr txBox="1">
              <a:spLocks noChangeArrowheads="1"/>
            </p:cNvSpPr>
            <p:nvPr/>
          </p:nvSpPr>
          <p:spPr bwMode="auto">
            <a:xfrm>
              <a:off x="6394450" y="3425825"/>
              <a:ext cx="17033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eaLnBrk="1" hangingPunct="1"/>
              <a:r>
                <a:rPr lang="en-AU" sz="1000"/>
                <a:t>Raijin 56Gb FDR IB Fabric</a:t>
              </a: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4422520" y="3008494"/>
              <a:ext cx="0" cy="125949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4175784" y="3263243"/>
              <a:ext cx="0" cy="1004741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30" idx="0"/>
            </p:cNvCxnSpPr>
            <p:nvPr/>
          </p:nvCxnSpPr>
          <p:spPr>
            <a:xfrm>
              <a:off x="1234854" y="1276919"/>
              <a:ext cx="0" cy="379451"/>
            </a:xfrm>
            <a:prstGeom prst="line">
              <a:avLst/>
            </a:prstGeom>
            <a:ln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689154" y="1276919"/>
              <a:ext cx="0" cy="379451"/>
            </a:xfrm>
            <a:prstGeom prst="line">
              <a:avLst/>
            </a:prstGeom>
            <a:ln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491916" y="1276919"/>
              <a:ext cx="0" cy="379451"/>
            </a:xfrm>
            <a:prstGeom prst="line">
              <a:avLst/>
            </a:prstGeom>
            <a:ln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30874" y="1262667"/>
              <a:ext cx="6693702" cy="0"/>
            </a:xfrm>
            <a:prstGeom prst="line">
              <a:avLst/>
            </a:prstGeom>
            <a:ln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loud 257"/>
            <p:cNvSpPr>
              <a:spLocks/>
            </p:cNvSpPr>
            <p:nvPr/>
          </p:nvSpPr>
          <p:spPr bwMode="auto">
            <a:xfrm>
              <a:off x="7677840" y="950913"/>
              <a:ext cx="1209801" cy="705457"/>
            </a:xfrm>
            <a:custGeom>
              <a:avLst/>
              <a:gdLst>
                <a:gd name="T0" fmla="*/ 3675331 w 43200"/>
                <a:gd name="T1" fmla="*/ 6974602 h 43200"/>
                <a:gd name="T2" fmla="*/ 1691593 w 43200"/>
                <a:gd name="T3" fmla="*/ 6762246 h 43200"/>
                <a:gd name="T4" fmla="*/ 5425649 w 43200"/>
                <a:gd name="T5" fmla="*/ 9298495 h 43200"/>
                <a:gd name="T6" fmla="*/ 4557925 w 43200"/>
                <a:gd name="T7" fmla="*/ 9400019 h 43200"/>
                <a:gd name="T8" fmla="*/ 12904740 w 43200"/>
                <a:gd name="T9" fmla="*/ 10415142 h 43200"/>
                <a:gd name="T10" fmla="*/ 12381585 w 43200"/>
                <a:gd name="T11" fmla="*/ 9951549 h 43200"/>
                <a:gd name="T12" fmla="*/ 22575839 w 43200"/>
                <a:gd name="T13" fmla="*/ 9259058 h 43200"/>
                <a:gd name="T14" fmla="*/ 22366756 w 43200"/>
                <a:gd name="T15" fmla="*/ 9767705 h 43200"/>
                <a:gd name="T16" fmla="*/ 26728117 w 43200"/>
                <a:gd name="T17" fmla="*/ 6115871 h 43200"/>
                <a:gd name="T18" fmla="*/ 29274132 w 43200"/>
                <a:gd name="T19" fmla="*/ 8017192 h 43200"/>
                <a:gd name="T20" fmla="*/ 32734079 w 43200"/>
                <a:gd name="T21" fmla="*/ 4090916 h 43200"/>
                <a:gd name="T22" fmla="*/ 31600086 w 43200"/>
                <a:gd name="T23" fmla="*/ 4803917 h 43200"/>
                <a:gd name="T24" fmla="*/ 30013427 w 43200"/>
                <a:gd name="T25" fmla="*/ 1445697 h 43200"/>
                <a:gd name="T26" fmla="*/ 30072936 w 43200"/>
                <a:gd name="T27" fmla="*/ 1782487 h 43200"/>
                <a:gd name="T28" fmla="*/ 22772431 w 43200"/>
                <a:gd name="T29" fmla="*/ 1052976 h 43200"/>
                <a:gd name="T30" fmla="*/ 23353528 w 43200"/>
                <a:gd name="T31" fmla="*/ 623464 h 43200"/>
                <a:gd name="T32" fmla="*/ 17339725 w 43200"/>
                <a:gd name="T33" fmla="*/ 1257591 h 43200"/>
                <a:gd name="T34" fmla="*/ 17620864 w 43200"/>
                <a:gd name="T35" fmla="*/ 887243 h 43200"/>
                <a:gd name="T36" fmla="*/ 10964102 w 43200"/>
                <a:gd name="T37" fmla="*/ 1383365 h 43200"/>
                <a:gd name="T38" fmla="*/ 11982183 w 43200"/>
                <a:gd name="T39" fmla="*/ 1742511 h 43200"/>
                <a:gd name="T40" fmla="*/ 3232045 w 43200"/>
                <a:gd name="T41" fmla="*/ 4206826 h 43200"/>
                <a:gd name="T42" fmla="*/ 3054271 w 43200"/>
                <a:gd name="T43" fmla="*/ 3828754 h 432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3200"/>
                <a:gd name="T67" fmla="*/ 0 h 43200"/>
                <a:gd name="T68" fmla="*/ 43200 w 43200"/>
                <a:gd name="T69" fmla="*/ 43200 h 4320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3200" h="43200">
                  <a:moveTo>
                    <a:pt x="3900" y="14370"/>
                  </a:moveTo>
                  <a:cubicBezTo>
                    <a:pt x="3629" y="11657"/>
                    <a:pt x="4261" y="8921"/>
                    <a:pt x="5623" y="6907"/>
                  </a:cubicBezTo>
                  <a:cubicBezTo>
                    <a:pt x="7775" y="3726"/>
                    <a:pt x="11264" y="3017"/>
                    <a:pt x="14005" y="5202"/>
                  </a:cubicBezTo>
                  <a:cubicBezTo>
                    <a:pt x="15678" y="909"/>
                    <a:pt x="19914" y="22"/>
                    <a:pt x="22456" y="3432"/>
                  </a:cubicBezTo>
                  <a:cubicBezTo>
                    <a:pt x="23097" y="1683"/>
                    <a:pt x="24328" y="474"/>
                    <a:pt x="25749" y="200"/>
                  </a:cubicBezTo>
                  <a:cubicBezTo>
                    <a:pt x="27313" y="-102"/>
                    <a:pt x="28875" y="770"/>
                    <a:pt x="29833" y="2481"/>
                  </a:cubicBezTo>
                  <a:cubicBezTo>
                    <a:pt x="31215" y="267"/>
                    <a:pt x="33501" y="-460"/>
                    <a:pt x="35463" y="690"/>
                  </a:cubicBezTo>
                  <a:cubicBezTo>
                    <a:pt x="36958" y="1566"/>
                    <a:pt x="38030" y="3400"/>
                    <a:pt x="38318" y="5576"/>
                  </a:cubicBezTo>
                  <a:cubicBezTo>
                    <a:pt x="40046" y="6218"/>
                    <a:pt x="41422" y="7998"/>
                    <a:pt x="41982" y="10318"/>
                  </a:cubicBezTo>
                  <a:cubicBezTo>
                    <a:pt x="42389" y="12002"/>
                    <a:pt x="42331" y="13831"/>
                    <a:pt x="41818" y="15460"/>
                  </a:cubicBezTo>
                  <a:cubicBezTo>
                    <a:pt x="43079" y="17694"/>
                    <a:pt x="43520" y="20590"/>
                    <a:pt x="43016" y="23322"/>
                  </a:cubicBezTo>
                  <a:cubicBezTo>
                    <a:pt x="42346" y="26954"/>
                    <a:pt x="40128" y="29674"/>
                    <a:pt x="37404" y="30204"/>
                  </a:cubicBezTo>
                  <a:cubicBezTo>
                    <a:pt x="37391" y="32471"/>
                    <a:pt x="36658" y="34621"/>
                    <a:pt x="35395" y="36101"/>
                  </a:cubicBezTo>
                  <a:cubicBezTo>
                    <a:pt x="33476" y="38350"/>
                    <a:pt x="30704" y="38639"/>
                    <a:pt x="28555" y="36815"/>
                  </a:cubicBezTo>
                  <a:cubicBezTo>
                    <a:pt x="27860" y="39948"/>
                    <a:pt x="25999" y="42343"/>
                    <a:pt x="23667" y="43106"/>
                  </a:cubicBezTo>
                  <a:cubicBezTo>
                    <a:pt x="20919" y="44005"/>
                    <a:pt x="18051" y="42473"/>
                    <a:pt x="16480" y="39266"/>
                  </a:cubicBezTo>
                  <a:cubicBezTo>
                    <a:pt x="12772" y="42310"/>
                    <a:pt x="7956" y="40599"/>
                    <a:pt x="5804" y="35472"/>
                  </a:cubicBezTo>
                  <a:cubicBezTo>
                    <a:pt x="3690" y="35809"/>
                    <a:pt x="1705" y="34024"/>
                    <a:pt x="1110" y="31250"/>
                  </a:cubicBezTo>
                  <a:cubicBezTo>
                    <a:pt x="679" y="29243"/>
                    <a:pt x="1060" y="27077"/>
                    <a:pt x="2113" y="25551"/>
                  </a:cubicBezTo>
                  <a:cubicBezTo>
                    <a:pt x="619" y="24354"/>
                    <a:pt x="-213" y="22057"/>
                    <a:pt x="-5" y="19704"/>
                  </a:cubicBezTo>
                  <a:cubicBezTo>
                    <a:pt x="239" y="16949"/>
                    <a:pt x="1845" y="14791"/>
                    <a:pt x="3863" y="14507"/>
                  </a:cubicBezTo>
                  <a:cubicBezTo>
                    <a:pt x="3875" y="14461"/>
                    <a:pt x="3888" y="14416"/>
                    <a:pt x="3900" y="14370"/>
                  </a:cubicBezTo>
                  <a:close/>
                </a:path>
                <a:path w="43200" h="43200" fill="none">
                  <a:moveTo>
                    <a:pt x="4693" y="26177"/>
                  </a:moveTo>
                  <a:cubicBezTo>
                    <a:pt x="3809" y="26271"/>
                    <a:pt x="2925" y="25993"/>
                    <a:pt x="2160" y="25380"/>
                  </a:cubicBezTo>
                  <a:moveTo>
                    <a:pt x="6928" y="34899"/>
                  </a:moveTo>
                  <a:cubicBezTo>
                    <a:pt x="6573" y="35092"/>
                    <a:pt x="6200" y="35220"/>
                    <a:pt x="5820" y="35280"/>
                  </a:cubicBezTo>
                  <a:moveTo>
                    <a:pt x="16478" y="39090"/>
                  </a:moveTo>
                  <a:cubicBezTo>
                    <a:pt x="16211" y="38544"/>
                    <a:pt x="15987" y="37961"/>
                    <a:pt x="15810" y="37350"/>
                  </a:cubicBezTo>
                  <a:moveTo>
                    <a:pt x="28827" y="34751"/>
                  </a:moveTo>
                  <a:cubicBezTo>
                    <a:pt x="28788" y="35398"/>
                    <a:pt x="28698" y="36038"/>
                    <a:pt x="28560" y="36660"/>
                  </a:cubicBezTo>
                  <a:moveTo>
                    <a:pt x="34129" y="22954"/>
                  </a:moveTo>
                  <a:cubicBezTo>
                    <a:pt x="36133" y="24282"/>
                    <a:pt x="37398" y="27058"/>
                    <a:pt x="37380" y="30090"/>
                  </a:cubicBezTo>
                  <a:moveTo>
                    <a:pt x="41798" y="15354"/>
                  </a:moveTo>
                  <a:cubicBezTo>
                    <a:pt x="41473" y="16386"/>
                    <a:pt x="40978" y="17302"/>
                    <a:pt x="40350" y="18030"/>
                  </a:cubicBezTo>
                  <a:moveTo>
                    <a:pt x="38324" y="5426"/>
                  </a:moveTo>
                  <a:cubicBezTo>
                    <a:pt x="38379" y="5843"/>
                    <a:pt x="38405" y="6266"/>
                    <a:pt x="38400" y="6690"/>
                  </a:cubicBezTo>
                  <a:moveTo>
                    <a:pt x="29078" y="3952"/>
                  </a:moveTo>
                  <a:cubicBezTo>
                    <a:pt x="29267" y="3369"/>
                    <a:pt x="29516" y="2826"/>
                    <a:pt x="29820" y="2340"/>
                  </a:cubicBezTo>
                  <a:moveTo>
                    <a:pt x="22141" y="4720"/>
                  </a:moveTo>
                  <a:cubicBezTo>
                    <a:pt x="22218" y="4238"/>
                    <a:pt x="22339" y="3771"/>
                    <a:pt x="22500" y="3330"/>
                  </a:cubicBezTo>
                  <a:moveTo>
                    <a:pt x="14000" y="5192"/>
                  </a:moveTo>
                  <a:cubicBezTo>
                    <a:pt x="14472" y="5568"/>
                    <a:pt x="14908" y="6021"/>
                    <a:pt x="15300" y="6540"/>
                  </a:cubicBezTo>
                  <a:moveTo>
                    <a:pt x="4127" y="15789"/>
                  </a:moveTo>
                  <a:cubicBezTo>
                    <a:pt x="4024" y="15325"/>
                    <a:pt x="3948" y="14851"/>
                    <a:pt x="3900" y="14370"/>
                  </a:cubicBezTo>
                </a:path>
              </a:pathLst>
            </a:cu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Internet</a:t>
              </a:r>
            </a:p>
          </p:txBody>
        </p:sp>
      </p:grpSp>
      <p:pic>
        <p:nvPicPr>
          <p:cNvPr id="43011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1713" y="1044575"/>
            <a:ext cx="1773237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1635125" y="223838"/>
            <a:ext cx="5580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NCI’s integrated high-performance infrastructure</a:t>
            </a:r>
            <a:endParaRPr lang="en-AU" sz="2000" dirty="0">
              <a:latin typeface="+mn-lt"/>
            </a:endParaRPr>
          </a:p>
        </p:txBody>
      </p:sp>
      <p:pic>
        <p:nvPicPr>
          <p:cNvPr id="43013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338638"/>
            <a:ext cx="566738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4557713" y="5497513"/>
            <a:ext cx="739775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accent6"/>
                </a:solidFill>
              </a:rPr>
              <a:t>/g/data3</a:t>
            </a:r>
          </a:p>
          <a:p>
            <a:pPr algn="ctr" eaLnBrk="1" hangingPunct="1">
              <a:defRPr/>
            </a:pPr>
            <a:r>
              <a:rPr lang="en-US" sz="1000" dirty="0">
                <a:solidFill>
                  <a:schemeClr val="accent6"/>
                </a:solidFill>
              </a:rPr>
              <a:t>~</a:t>
            </a:r>
            <a:r>
              <a:rPr lang="en-US" sz="1000" dirty="0">
                <a:solidFill>
                  <a:schemeClr val="accent6"/>
                </a:solidFill>
                <a:latin typeface="Arial" panose="020B0604020202020204" pitchFamily="34" charset="0"/>
              </a:rPr>
              <a:t>9 </a:t>
            </a:r>
            <a:r>
              <a:rPr lang="en-US" sz="1000" dirty="0">
                <a:solidFill>
                  <a:schemeClr val="accent6"/>
                </a:solidFill>
              </a:rPr>
              <a:t>PB</a:t>
            </a:r>
          </a:p>
        </p:txBody>
      </p:sp>
      <p:grpSp>
        <p:nvGrpSpPr>
          <p:cNvPr id="43015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43016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43017" name="Picture 2" descr="ccby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" name="Title 1"/>
          <p:cNvSpPr txBox="1">
            <a:spLocks/>
          </p:cNvSpPr>
          <p:nvPr/>
        </p:nvSpPr>
        <p:spPr bwMode="auto">
          <a:xfrm>
            <a:off x="3100804" y="6401580"/>
            <a:ext cx="351089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9pPr>
          </a:lstStyle>
          <a:p>
            <a:r>
              <a:rPr lang="en-US" altLang="en-US" sz="1200" dirty="0" smtClean="0">
                <a:solidFill>
                  <a:srgbClr val="FFFFFF"/>
                </a:solidFill>
              </a:rPr>
              <a:t>Ben Evans, Geoscience Australia, August 2015</a:t>
            </a:r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 bwMode="auto">
          <a:xfrm>
            <a:off x="8520982" y="112294"/>
            <a:ext cx="62301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r>
              <a:rPr lang="en-US" sz="1600" dirty="0"/>
              <a:t>8</a:t>
            </a:r>
            <a:r>
              <a:rPr lang="en-US" sz="1600" dirty="0" smtClean="0"/>
              <a:t>/58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82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1600200" y="220663"/>
            <a:ext cx="7391400" cy="407987"/>
          </a:xfrm>
        </p:spPr>
        <p:txBody>
          <a:bodyPr/>
          <a:lstStyle/>
          <a:p>
            <a:r>
              <a:rPr lang="en-US" sz="2400" dirty="0">
                <a:latin typeface="Calibri" charset="0"/>
                <a:ea typeface="ヒラギノ角ゴ Pro W3" charset="0"/>
                <a:cs typeface="ヒラギノ角ゴ Pro W3" charset="0"/>
              </a:rPr>
              <a:t>Distinctive features of the NCI </a:t>
            </a:r>
            <a:r>
              <a:rPr lang="en-US" sz="2400" dirty="0" smtClean="0">
                <a:latin typeface="Calibri" charset="0"/>
                <a:ea typeface="ヒラギノ角ゴ Pro W3" charset="0"/>
                <a:cs typeface="ヒラギノ角ゴ Pro W3" charset="0"/>
              </a:rPr>
              <a:t>RDS Node</a:t>
            </a:r>
            <a:endParaRPr lang="en-US" sz="2400" dirty="0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79646"/>
              </a:buClr>
              <a:buFont typeface="Calibri" charset="0"/>
              <a:buAutoNum type="arabicPeriod"/>
            </a:pPr>
            <a:r>
              <a:rPr lang="en-US" sz="2400">
                <a:latin typeface="Calibri" charset="0"/>
                <a:ea typeface="ヒラギノ角ゴ Pro W3" charset="0"/>
                <a:cs typeface="ヒラギノ角ゴ Pro W3" charset="0"/>
              </a:rPr>
              <a:t>Establishing data in a rich environment of high-end computational and data-intensive services.</a:t>
            </a:r>
          </a:p>
          <a:p>
            <a:pPr marL="457200" indent="-457200">
              <a:buClr>
                <a:srgbClr val="F79646"/>
              </a:buClr>
              <a:buFont typeface="Calibri" charset="0"/>
              <a:buAutoNum type="arabicPeriod"/>
            </a:pPr>
            <a:r>
              <a:rPr lang="en-US" sz="2400">
                <a:latin typeface="Calibri" charset="0"/>
                <a:ea typeface="ヒラギノ角ゴ Pro W3" charset="0"/>
                <a:cs typeface="ヒラギノ角ゴ Pro W3" charset="0"/>
              </a:rPr>
              <a:t>Making accessible (to the research community) collections that are currently held by national agencies;</a:t>
            </a:r>
          </a:p>
          <a:p>
            <a:pPr marL="457200" indent="-457200">
              <a:buClr>
                <a:srgbClr val="F79646"/>
              </a:buClr>
              <a:buFont typeface="Calibri" charset="0"/>
              <a:buAutoNum type="arabicPeriod"/>
            </a:pPr>
            <a:r>
              <a:rPr lang="en-US" sz="2400">
                <a:latin typeface="Calibri" charset="0"/>
                <a:ea typeface="ヒラギノ角ゴ Pro W3" charset="0"/>
                <a:cs typeface="ヒラギノ角ゴ Pro W3" charset="0"/>
              </a:rPr>
              <a:t>Complementing these collections with other nationally and internationally significant collections;</a:t>
            </a:r>
          </a:p>
          <a:p>
            <a:pPr marL="457200" indent="-457200">
              <a:buClr>
                <a:srgbClr val="F79646"/>
              </a:buClr>
              <a:buFont typeface="Calibri" charset="0"/>
              <a:buAutoNum type="arabicPeriod"/>
            </a:pPr>
            <a:r>
              <a:rPr lang="en-US" sz="2400">
                <a:latin typeface="Calibri" charset="0"/>
                <a:ea typeface="ヒラギノ角ゴ Pro W3" charset="0"/>
                <a:cs typeface="ヒラギノ角ゴ Pro W3" charset="0"/>
              </a:rPr>
              <a:t>Combining datasets held by research communities into coherent collections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zh-CN" sz="1000" dirty="0">
                  <a:solidFill>
                    <a:schemeClr val="bg1"/>
                  </a:solidFill>
                </a:rPr>
                <a:t>National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AU" altLang="zh-CN" sz="1000" dirty="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endParaRPr lang="en-AU" altLang="zh-CN" sz="1000" dirty="0">
                <a:solidFill>
                  <a:schemeClr val="bg1"/>
                </a:solidFill>
              </a:endParaRPr>
            </a:p>
            <a:p>
              <a:r>
                <a:rPr lang="en-AU" altLang="zh-CN" sz="1000" dirty="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2" descr="ccb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/>
        </p:nvSpPr>
        <p:spPr bwMode="auto">
          <a:xfrm>
            <a:off x="8597182" y="-101600"/>
            <a:ext cx="62301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r>
              <a:rPr lang="en-US" sz="1600" dirty="0"/>
              <a:t>8</a:t>
            </a:r>
            <a:r>
              <a:rPr lang="en-US" sz="1600" dirty="0" smtClean="0"/>
              <a:t>/50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85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163" y="2590928"/>
          <a:ext cx="7537627" cy="3840606"/>
        </p:xfrm>
        <a:graphic>
          <a:graphicData uri="http://schemas.openxmlformats.org/drawingml/2006/table">
            <a:tbl>
              <a:tblPr/>
              <a:tblGrid>
                <a:gridCol w="5224098"/>
                <a:gridCol w="2313529"/>
              </a:tblGrid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Data Collections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Approx. Capacity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CMIP5,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CORDEX, ACCESS Models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5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Earth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Obs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: Himawari-8, LANDSAT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Sentinel, MODIS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INSAR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Digital Elevation, Bathymetry,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Onshore/Offshore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Geophysics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1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Pbytes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Seasonal Climate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700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Bureau of Meteorology Observations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350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Bureau of Meteorology Ocean-Marine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350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Terrestrial Ecosystem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290 Tbytes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899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Reanalysis products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100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 W3" charset="0"/>
                          <a:cs typeface="ヒラギノ角ゴ Pro W3" charset="0"/>
                        </a:rPr>
                        <a:t>Tbytes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ヒラギノ角ゴ Pro W3" charset="0"/>
                        <a:cs typeface="ヒラギノ角ゴ Pro W3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440" y="821076"/>
            <a:ext cx="51376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800" dirty="0" smtClean="0"/>
              <a:t>1</a:t>
            </a:r>
            <a:r>
              <a:rPr lang="en-US" sz="1800" dirty="0"/>
              <a:t>. </a:t>
            </a: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Climate/ESS Model Assets and Data Products</a:t>
            </a:r>
          </a:p>
          <a:p>
            <a:r>
              <a:rPr lang="en-US" sz="1800" dirty="0"/>
              <a:t>2. </a:t>
            </a: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Earth and Marine Observations and Data Products</a:t>
            </a:r>
          </a:p>
          <a:p>
            <a:r>
              <a:rPr lang="en-US" sz="1800" dirty="0"/>
              <a:t>3. </a:t>
            </a: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Geoscience Collections</a:t>
            </a:r>
          </a:p>
          <a:p>
            <a:r>
              <a:rPr lang="en-US" sz="1800" dirty="0"/>
              <a:t>4. </a:t>
            </a: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Terrestrial Ecosystems Collections</a:t>
            </a:r>
          </a:p>
          <a:p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5. Water Management and Hydrology 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</a:rPr>
              <a:t>Collections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Calibri" charset="0"/>
              </a:rPr>
              <a:t>      http://</a:t>
            </a:r>
            <a:r>
              <a:rPr lang="en-US" sz="1800" dirty="0" err="1" smtClean="0">
                <a:solidFill>
                  <a:srgbClr val="000000"/>
                </a:solidFill>
                <a:latin typeface="Calibri" charset="0"/>
              </a:rPr>
              <a:t>geonetwork.nci.org.au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</a:rPr>
              <a:t>/</a:t>
            </a:r>
            <a:endParaRPr lang="en-US" sz="1800" dirty="0">
              <a:solidFill>
                <a:srgbClr val="000000"/>
              </a:solidFill>
              <a:latin typeface="Calibri" charset="0"/>
            </a:endParaRPr>
          </a:p>
          <a:p>
            <a:endParaRPr lang="en-US" sz="1800" dirty="0">
              <a:solidFill>
                <a:srgbClr val="000000"/>
              </a:solidFill>
              <a:latin typeface="Calibri" charset="0"/>
            </a:endParaRPr>
          </a:p>
          <a:p>
            <a:endParaRPr lang="en-US" sz="1800" b="1" dirty="0"/>
          </a:p>
        </p:txBody>
      </p:sp>
      <p:pic>
        <p:nvPicPr>
          <p:cNvPr id="9" name="Picture 2" descr="K:\Lesley W\13-7657-1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077" y="594678"/>
            <a:ext cx="2717524" cy="19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69057" y="133013"/>
            <a:ext cx="497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NCI High Performance Data Collections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</a:rPr>
                <a:t>©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zh-CN" sz="1000" dirty="0">
                  <a:solidFill>
                    <a:schemeClr val="bg1"/>
                  </a:solidFill>
                </a:rPr>
                <a:t>National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AU" altLang="zh-CN" sz="1000" dirty="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endParaRPr lang="en-AU" altLang="zh-CN" sz="1000" dirty="0">
                <a:solidFill>
                  <a:schemeClr val="bg1"/>
                </a:solidFill>
              </a:endParaRPr>
            </a:p>
            <a:p>
              <a:r>
                <a:rPr lang="en-AU" altLang="zh-CN" sz="1000" dirty="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ccb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4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data in NCI’s </a:t>
            </a:r>
            <a:r>
              <a:rPr lang="en-US" dirty="0" err="1" smtClean="0"/>
              <a:t>GeoNetwork</a:t>
            </a:r>
            <a:r>
              <a:rPr lang="en-US" dirty="0" smtClean="0"/>
              <a:t> catalogue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669" y="945566"/>
            <a:ext cx="6798365" cy="4362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538" y="5629769"/>
            <a:ext cx="838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an entry and it will provide all the information about the data, and the data location on the </a:t>
            </a:r>
            <a:r>
              <a:rPr lang="en-US" dirty="0" err="1" smtClean="0"/>
              <a:t>filesystem</a:t>
            </a:r>
            <a:r>
              <a:rPr lang="en-US" dirty="0" smtClean="0"/>
              <a:t> or data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NCI </a:t>
            </a:r>
            <a:r>
              <a:rPr lang="en-US" dirty="0" smtClean="0"/>
              <a:t>THREDDS Data SERVICE </a:t>
            </a:r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smtClean="0"/>
              <a:t>dap.nci.org.au</a:t>
            </a:r>
            <a:endParaRPr lang="en-US" dirty="0"/>
          </a:p>
        </p:txBody>
      </p:sp>
      <p:pic>
        <p:nvPicPr>
          <p:cNvPr id="4" name="Content Placeholder 3" descr="Screen Shot 2015-05-18 at 2.33.08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07" t="-3384" r="-8354" b="-1692"/>
          <a:stretch/>
        </p:blipFill>
        <p:spPr>
          <a:xfrm>
            <a:off x="1584000" y="1332000"/>
            <a:ext cx="6417734" cy="5257800"/>
          </a:xfrm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7" name="Picture 2" descr="ccb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 bwMode="auto">
          <a:xfrm>
            <a:off x="3100804" y="6401580"/>
            <a:ext cx="351089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9pPr>
          </a:lstStyle>
          <a:p>
            <a:r>
              <a:rPr lang="en-US" altLang="en-US" sz="1200" dirty="0" smtClean="0">
                <a:solidFill>
                  <a:srgbClr val="FFFFFF"/>
                </a:solidFill>
              </a:rPr>
              <a:t>Ben Evans, Geoscience Australia, August 2015</a:t>
            </a:r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8368632" y="112294"/>
            <a:ext cx="77536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r>
              <a:rPr lang="en-US" sz="1600" dirty="0" smtClean="0"/>
              <a:t>16/58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56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662"/>
            <a:ext cx="9144000" cy="48246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4000" y="274638"/>
            <a:ext cx="8637588" cy="74202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E5F7E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NCI Training   http://training.nci.org.au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108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3" y="1028700"/>
            <a:ext cx="8713787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0" y="1731963"/>
            <a:ext cx="60325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7338" y="3886200"/>
            <a:ext cx="31988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738" y="1539875"/>
            <a:ext cx="279876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itle 3"/>
          <p:cNvSpPr>
            <a:spLocks noGrp="1"/>
          </p:cNvSpPr>
          <p:nvPr>
            <p:ph type="title"/>
          </p:nvPr>
        </p:nvSpPr>
        <p:spPr>
          <a:xfrm>
            <a:off x="2232025" y="225425"/>
            <a:ext cx="5987433" cy="407988"/>
          </a:xfrm>
        </p:spPr>
        <p:txBody>
          <a:bodyPr/>
          <a:lstStyle/>
          <a:p>
            <a:r>
              <a:rPr lang="en-US" b="1" dirty="0" smtClean="0">
                <a:latin typeface="Calibri" charset="0"/>
                <a:ea typeface="ヒラギノ角ゴ Pro W3" charset="0"/>
                <a:cs typeface="ヒラギノ角ゴ Pro W3" charset="0"/>
              </a:rPr>
              <a:t>VDI session on NCI HPC cloud: frictionless environment</a:t>
            </a:r>
            <a:endParaRPr lang="en-US" b="1" dirty="0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grpSp>
        <p:nvGrpSpPr>
          <p:cNvPr id="62470" name="Group 5"/>
          <p:cNvGrpSpPr>
            <a:grpSpLocks/>
          </p:cNvGrpSpPr>
          <p:nvPr/>
        </p:nvGrpSpPr>
        <p:grpSpPr bwMode="auto">
          <a:xfrm>
            <a:off x="196850" y="6408738"/>
            <a:ext cx="3133725" cy="430212"/>
            <a:chOff x="196150" y="6409418"/>
            <a:chExt cx="3134077" cy="429768"/>
          </a:xfrm>
        </p:grpSpPr>
        <p:sp>
          <p:nvSpPr>
            <p:cNvPr id="62471" name="TextBox 1"/>
            <p:cNvSpPr txBox="1">
              <a:spLocks noChangeArrowheads="1"/>
            </p:cNvSpPr>
            <p:nvPr/>
          </p:nvSpPr>
          <p:spPr bwMode="auto">
            <a:xfrm>
              <a:off x="1382892" y="6415853"/>
              <a:ext cx="19473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1000">
                  <a:solidFill>
                    <a:schemeClr val="bg1"/>
                  </a:solidFill>
                </a:rPr>
                <a:t>©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National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AU" altLang="zh-CN" sz="1000">
                  <a:solidFill>
                    <a:schemeClr val="bg1"/>
                  </a:solidFill>
                </a:rPr>
                <a:t>Computational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endParaRPr lang="en-AU" altLang="zh-CN" sz="1000">
                <a:solidFill>
                  <a:schemeClr val="bg1"/>
                </a:solidFill>
              </a:endParaRPr>
            </a:p>
            <a:p>
              <a:r>
                <a:rPr lang="en-AU" altLang="zh-CN" sz="1000">
                  <a:solidFill>
                    <a:schemeClr val="bg1"/>
                  </a:solidFill>
                </a:rPr>
                <a:t>Infrastructure</a:t>
              </a:r>
              <a:r>
                <a:rPr lang="zh-CN" altLang="en-US" sz="1000">
                  <a:solidFill>
                    <a:schemeClr val="bg1"/>
                  </a:solidFill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</a:rPr>
                <a:t>2015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pic>
          <p:nvPicPr>
            <p:cNvPr id="62472" name="Picture 2" descr="ccb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50" y="6409418"/>
              <a:ext cx="1228344" cy="42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3100804" y="6401580"/>
            <a:ext cx="351089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101" charset="-128"/>
              </a:defRPr>
            </a:lvl9pPr>
          </a:lstStyle>
          <a:p>
            <a:r>
              <a:rPr lang="en-US" altLang="en-US" sz="1200" dirty="0" smtClean="0">
                <a:solidFill>
                  <a:srgbClr val="FFFFFF"/>
                </a:solidFill>
              </a:rPr>
              <a:t>Ben Evans, Geoscience Australia, August 2015</a:t>
            </a:r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8368632" y="112294"/>
            <a:ext cx="77536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j-lt"/>
                <a:ea typeface="ヒラギノ角ゴ Pro W3" pitchFamily="-65" charset="-128"/>
                <a:cs typeface="ヒラギノ角ゴ Pro W3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chemeClr val="bg1"/>
                </a:solidFill>
                <a:latin typeface="Calibri" charset="0"/>
                <a:ea typeface="ヒラギノ角ゴ Pro W3" pitchFamily="-65" charset="-128"/>
                <a:cs typeface="ヒラギノ角ゴ Pro W3" pitchFamily="-65" charset="-128"/>
              </a:defRPr>
            </a:lvl9pPr>
          </a:lstStyle>
          <a:p>
            <a:r>
              <a:rPr lang="en-US" sz="1600" dirty="0" smtClean="0"/>
              <a:t>38/58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34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reau_Generic_2012_v2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SIRO Theme 3">
  <a:themeElements>
    <a:clrScheme name="CSIRO Theme 3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FFFFFF"/>
      </a:accent3>
      <a:accent4>
        <a:srgbClr val="000000"/>
      </a:accent4>
      <a:accent5>
        <a:srgbClr val="AAD1E3"/>
      </a:accent5>
      <a:accent6>
        <a:srgbClr val="002B35"/>
      </a:accent6>
      <a:hlink>
        <a:srgbClr val="41B6E6"/>
      </a:hlink>
      <a:folHlink>
        <a:srgbClr val="004B87"/>
      </a:folHlink>
    </a:clrScheme>
    <a:fontScheme name="CSIRO Theme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SIRO Theme 3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A9CE"/>
        </a:accent1>
        <a:accent2>
          <a:srgbClr val="00313C"/>
        </a:accent2>
        <a:accent3>
          <a:srgbClr val="FFFFFF"/>
        </a:accent3>
        <a:accent4>
          <a:srgbClr val="000000"/>
        </a:accent4>
        <a:accent5>
          <a:srgbClr val="AAD1E3"/>
        </a:accent5>
        <a:accent6>
          <a:srgbClr val="002B35"/>
        </a:accent6>
        <a:hlink>
          <a:srgbClr val="41B6E6"/>
        </a:hlink>
        <a:folHlink>
          <a:srgbClr val="004B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odel_eval_workshop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reau 3 Picture">
  <a:themeElements>
    <a:clrScheme name="Bureau 3 Pictu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 3 Picture">
      <a:majorFont>
        <a:latin typeface="Arial"/>
        <a:ea typeface="ＭＳ Ｐゴシック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3 Pict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B9DB0E"/>
      </a:dk2>
      <a:lt2>
        <a:srgbClr val="000099"/>
      </a:lt2>
      <a:accent1>
        <a:srgbClr val="8F8DCB"/>
      </a:accent1>
      <a:accent2>
        <a:srgbClr val="00ADD0"/>
      </a:accent2>
      <a:accent3>
        <a:srgbClr val="FFFFFF"/>
      </a:accent3>
      <a:accent4>
        <a:srgbClr val="000000"/>
      </a:accent4>
      <a:accent5>
        <a:srgbClr val="C6C5E2"/>
      </a:accent5>
      <a:accent6>
        <a:srgbClr val="009CBC"/>
      </a:accent6>
      <a:hlink>
        <a:srgbClr val="9CA299"/>
      </a:hlink>
      <a:folHlink>
        <a:srgbClr val="ED2939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B9DB0E"/>
        </a:dk2>
        <a:lt2>
          <a:srgbClr val="000099"/>
        </a:lt2>
        <a:accent1>
          <a:srgbClr val="8F8DCB"/>
        </a:accent1>
        <a:accent2>
          <a:srgbClr val="00ADD0"/>
        </a:accent2>
        <a:accent3>
          <a:srgbClr val="FFFFFF"/>
        </a:accent3>
        <a:accent4>
          <a:srgbClr val="000000"/>
        </a:accent4>
        <a:accent5>
          <a:srgbClr val="C6C5E2"/>
        </a:accent5>
        <a:accent6>
          <a:srgbClr val="009CBC"/>
        </a:accent6>
        <a:hlink>
          <a:srgbClr val="9CA299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8_Custom Design">
  <a:themeElements>
    <a:clrScheme name="MetOffice">
      <a:dk1>
        <a:srgbClr val="000000"/>
      </a:dk1>
      <a:lt1>
        <a:srgbClr val="FFFFFF"/>
      </a:lt1>
      <a:dk2>
        <a:srgbClr val="B9DB0E"/>
      </a:dk2>
      <a:lt2>
        <a:srgbClr val="000099"/>
      </a:lt2>
      <a:accent1>
        <a:srgbClr val="8F8DCB"/>
      </a:accent1>
      <a:accent2>
        <a:srgbClr val="00ADD0"/>
      </a:accent2>
      <a:accent3>
        <a:srgbClr val="878800"/>
      </a:accent3>
      <a:accent4>
        <a:srgbClr val="9CA299"/>
      </a:accent4>
      <a:accent5>
        <a:srgbClr val="ED2939"/>
      </a:accent5>
      <a:accent6>
        <a:srgbClr val="B9DB0E"/>
      </a:accent6>
      <a:hlink>
        <a:srgbClr val="9CA299"/>
      </a:hlink>
      <a:folHlink>
        <a:srgbClr val="ED2939"/>
      </a:folHlink>
    </a:clrScheme>
    <a:fontScheme name="MetOffice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Bureau_Generic_2012_v2</Template>
  <TotalTime>17929</TotalTime>
  <Words>899</Words>
  <Application>Microsoft Office PowerPoint</Application>
  <PresentationFormat>On-screen Show (4:3)</PresentationFormat>
  <Paragraphs>136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Bureau_Generic_2012_v2</vt:lpstr>
      <vt:lpstr>Bureau Blank</vt:lpstr>
      <vt:lpstr>CSIRO Theme 3</vt:lpstr>
      <vt:lpstr>model_eval_workshop</vt:lpstr>
      <vt:lpstr>Bureau 3 Picture</vt:lpstr>
      <vt:lpstr>2_Custom Design</vt:lpstr>
      <vt:lpstr>38_Custom Design</vt:lpstr>
      <vt:lpstr>54_Custom Design</vt:lpstr>
      <vt:lpstr>1_Bureau Blank</vt:lpstr>
      <vt:lpstr>Introduction to RDS Datasets</vt:lpstr>
      <vt:lpstr>Current Infrastructure: comprehensive, integrated and priority-directed</vt:lpstr>
      <vt:lpstr>PowerPoint Presentation</vt:lpstr>
      <vt:lpstr>Distinctive features of the NCI RDS Node</vt:lpstr>
      <vt:lpstr>PowerPoint Presentation</vt:lpstr>
      <vt:lpstr>Searching for data in NCI’s GeoNetwork catalogue</vt:lpstr>
      <vt:lpstr>NCI THREDDS Data SERVICE http://dap.nci.org.au</vt:lpstr>
      <vt:lpstr>PowerPoint Presentation</vt:lpstr>
      <vt:lpstr>VDI session on NCI HPC cloud: frictionless environment</vt:lpstr>
      <vt:lpstr>RDS (1) </vt:lpstr>
      <vt:lpstr>RDS (2) </vt:lpstr>
      <vt:lpstr>RDS (3) </vt:lpstr>
      <vt:lpstr>Questions? 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Weather</dc:title>
  <dc:creator>Elizabeth Stafford</dc:creator>
  <cp:lastModifiedBy>Robin Bowen</cp:lastModifiedBy>
  <cp:revision>199</cp:revision>
  <cp:lastPrinted>2015-04-13T07:31:19Z</cp:lastPrinted>
  <dcterms:created xsi:type="dcterms:W3CDTF">2015-02-20T00:45:29Z</dcterms:created>
  <dcterms:modified xsi:type="dcterms:W3CDTF">2016-03-22T04:38:26Z</dcterms:modified>
</cp:coreProperties>
</file>